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60"/>
  </p:notesMasterIdLst>
  <p:sldIdLst>
    <p:sldId id="2606" r:id="rId3"/>
    <p:sldId id="2648" r:id="rId4"/>
    <p:sldId id="2621" r:id="rId5"/>
    <p:sldId id="257" r:id="rId6"/>
    <p:sldId id="2622" r:id="rId7"/>
    <p:sldId id="2726" r:id="rId8"/>
    <p:sldId id="2727" r:id="rId9"/>
    <p:sldId id="261" r:id="rId10"/>
    <p:sldId id="303" r:id="rId11"/>
    <p:sldId id="2725" r:id="rId12"/>
    <p:sldId id="263" r:id="rId13"/>
    <p:sldId id="304" r:id="rId14"/>
    <p:sldId id="264" r:id="rId15"/>
    <p:sldId id="289" r:id="rId16"/>
    <p:sldId id="2708" r:id="rId17"/>
    <p:sldId id="259" r:id="rId18"/>
    <p:sldId id="2728" r:id="rId19"/>
    <p:sldId id="296" r:id="rId20"/>
    <p:sldId id="430" r:id="rId21"/>
    <p:sldId id="433" r:id="rId22"/>
    <p:sldId id="2623" r:id="rId23"/>
    <p:sldId id="2729" r:id="rId24"/>
    <p:sldId id="2635" r:id="rId25"/>
    <p:sldId id="258" r:id="rId26"/>
    <p:sldId id="454" r:id="rId27"/>
    <p:sldId id="268" r:id="rId28"/>
    <p:sldId id="274" r:id="rId29"/>
    <p:sldId id="2736" r:id="rId30"/>
    <p:sldId id="2737" r:id="rId31"/>
    <p:sldId id="2738" r:id="rId32"/>
    <p:sldId id="2655" r:id="rId33"/>
    <p:sldId id="2656" r:id="rId34"/>
    <p:sldId id="2628" r:id="rId35"/>
    <p:sldId id="2730" r:id="rId36"/>
    <p:sldId id="2711" r:id="rId37"/>
    <p:sldId id="2712" r:id="rId38"/>
    <p:sldId id="2675" r:id="rId39"/>
    <p:sldId id="2670" r:id="rId40"/>
    <p:sldId id="2731" r:id="rId41"/>
    <p:sldId id="2714" r:id="rId42"/>
    <p:sldId id="2732" r:id="rId43"/>
    <p:sldId id="2678" r:id="rId44"/>
    <p:sldId id="2713" r:id="rId45"/>
    <p:sldId id="2657" r:id="rId46"/>
    <p:sldId id="2716" r:id="rId47"/>
    <p:sldId id="2717" r:id="rId48"/>
    <p:sldId id="2689" r:id="rId49"/>
    <p:sldId id="2692" r:id="rId50"/>
    <p:sldId id="2693" r:id="rId51"/>
    <p:sldId id="2695" r:id="rId52"/>
    <p:sldId id="2696" r:id="rId53"/>
    <p:sldId id="2697" r:id="rId54"/>
    <p:sldId id="2698" r:id="rId55"/>
    <p:sldId id="2724" r:id="rId56"/>
    <p:sldId id="2703" r:id="rId57"/>
    <p:sldId id="2734" r:id="rId58"/>
    <p:sldId id="2739" r:id="rId59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61"/>
      <p:bold r:id="rId62"/>
      <p:italic r:id="rId63"/>
      <p:boldItalic r:id="rId64"/>
    </p:embeddedFont>
    <p:embeddedFont>
      <p:font typeface="Impact" panose="020B0806030902050204" pitchFamily="34" charset="0"/>
      <p:regular r:id="rId65"/>
    </p:embeddedFon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Lato Black" panose="020F0502020204030203" pitchFamily="34" charset="0"/>
      <p:bold r:id="rId70"/>
      <p:boldItalic r:id="rId71"/>
    </p:embeddedFont>
    <p:embeddedFont>
      <p:font typeface="Manrope" panose="00000500000000000000" pitchFamily="50" charset="0"/>
      <p:regular r:id="rId72"/>
      <p:bold r:id="rId73"/>
    </p:embeddedFont>
    <p:embeddedFont>
      <p:font typeface="Manrope SemiBold" panose="020B0604020202020204" charset="0"/>
      <p:regular r:id="rId74"/>
      <p:bold r:id="rId75"/>
    </p:embeddedFont>
    <p:embeddedFont>
      <p:font typeface="Roboto Mono" panose="00000009000000000000" pitchFamily="49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AF2E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57" autoAdjust="0"/>
  </p:normalViewPr>
  <p:slideViewPr>
    <p:cSldViewPr snapToGrid="0">
      <p:cViewPr varScale="1">
        <p:scale>
          <a:sx n="137" d="100"/>
          <a:sy n="137" d="100"/>
        </p:scale>
        <p:origin x="66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2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83f16699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383f16699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3f16699c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383f16699c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are few screenshots from the report generated by codescientist. On the right side is the summary of the paper.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CodeScientist successfully pulled the data from HCP database, applied the map, and ran the analysis.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This mini pilot experiment reported sensory regions showed </a:t>
            </a:r>
            <a:r>
              <a:rPr lang="en" i="1">
                <a:solidFill>
                  <a:schemeClr val="dk1"/>
                </a:solidFill>
              </a:rPr>
              <a:t>slightly</a:t>
            </a:r>
            <a:r>
              <a:rPr lang="en">
                <a:solidFill>
                  <a:schemeClr val="dk1"/>
                </a:solidFill>
              </a:rPr>
              <a:t> higher complexity than motor regions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Effect size was small (~0.03) and based on a single subject, so not conclusive.</a:t>
            </a:r>
            <a:br>
              <a:rPr lang="en">
                <a:solidFill>
                  <a:schemeClr val="dk1"/>
                </a:solidFill>
              </a:rPr>
            </a:br>
            <a:br>
              <a:rPr lang="en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The key result I would like to focus on here isn’t the tiny difference we saw, but that an autonomous AI pipeline can run end-to-end neural data analysis and perform neuroscience hypothesis testing.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—-----------------------------------------------------------</a:t>
            </a:r>
            <a:endParaRPr b="1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What the researchers wanted to find out</a:t>
            </a:r>
            <a:br>
              <a:rPr lang="en"/>
            </a:br>
            <a:r>
              <a:rPr lang="en"/>
              <a:t>They wondered whether the parts of the brain that handle sensing—like seeing, hearing, or feeling—work in a more complex way than the parts that handle movement. In other words, they thought the “sensory” areas might show more varied patterns of activity than the “motor” areas.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GPT summary: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How they tested the idea</a:t>
            </a:r>
            <a:br>
              <a:rPr lang="en"/>
            </a:br>
            <a:r>
              <a:rPr lang="en"/>
              <a:t>They looked at one person’s brain scan taken while the person was at rest (no task) from the Human Connectome Project. Using a standard brain map to divide the brain into regions, they measured how complicated the activity patterns were in each region with a mathematical method that estimates “intrinsic dimensionality” (basically, how many independent signals or patterns are present).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What they found</a:t>
            </a:r>
            <a:br>
              <a:rPr lang="en"/>
            </a:br>
            <a:r>
              <a:rPr lang="en"/>
              <a:t>On average, the sensory areas did look </a:t>
            </a:r>
            <a:r>
              <a:rPr lang="en" i="1"/>
              <a:t>slightly</a:t>
            </a:r>
            <a:r>
              <a:rPr lang="en"/>
              <a:t> more complex than the motor areas. But the difference was tiny, and because they only studied one person, it’s far too early to draw strong conclusions.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Bottom line</a:t>
            </a:r>
            <a:br>
              <a:rPr lang="en"/>
            </a:br>
            <a:r>
              <a:rPr lang="en"/>
              <a:t>It’s an interesting hint that sensory brain regions might indeed have richer activity, but it’s just a first step—like noticing a single data point. Much bigger studies would be needed to know if the effect is real and holds true for people in general.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expeirmental conditions here, is it true that the conditions are no sensing and no movement, hence the measured activity reflects the kind of "intrinsic" complexity of those regions?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Pete: </a:t>
            </a:r>
            <a:r>
              <a:rPr lang="en"/>
              <a:t>In the expeirmental conditions here, is it true that the conditions are no sensing and no movement, hence the measured activity reflects the kind of "intrinsic" complexity of those regions?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Yes, that’s essentially right.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Resting-state fMRI</a:t>
            </a:r>
            <a:r>
              <a:rPr lang="en"/>
              <a:t> means the participant was not doing any specific task—no required movements and no deliberate sensory stimulation (no flashing lights, sounds, etc.).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scanner still records the brain’s natural, ongoing activity: spontaneous fluctuations in blood flow that reflect neurons firing in their usual background patterns.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the “intrinsic dimensionality” they estimate is meant to capture how complex those </a:t>
            </a:r>
            <a:r>
              <a:rPr lang="en" i="1"/>
              <a:t>spontaneous</a:t>
            </a:r>
            <a:r>
              <a:rPr lang="en"/>
              <a:t> patterns are within each region, rather than responses to an external stimulus or a planned movement.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why the authors call it “intrinsic” complexity: it’s the region’s baseline dynamics—how varied and independent the signals are—when the person is simply lying still with eyes open or closed (depending on the specific resting-state protocol).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g383f16699c8_1_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3b08465fb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g383b08465f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52AFFA87-E5E5-87BF-284E-846A3570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3b08465fb_1_435:notes">
            <a:extLst>
              <a:ext uri="{FF2B5EF4-FFF2-40B4-BE49-F238E27FC236}">
                <a16:creationId xmlns:a16="http://schemas.microsoft.com/office/drawing/2014/main" id="{02619960-705E-4A95-0F8A-8CA839DC3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83b08465fb_1_435:notes">
            <a:extLst>
              <a:ext uri="{FF2B5EF4-FFF2-40B4-BE49-F238E27FC236}">
                <a16:creationId xmlns:a16="http://schemas.microsoft.com/office/drawing/2014/main" id="{4E6FA74A-4092-6E93-4E41-AF5B7E5FA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5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463203E0-A66B-40EE-DDE0-3A1923A3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3b08465fb_1_435:notes">
            <a:extLst>
              <a:ext uri="{FF2B5EF4-FFF2-40B4-BE49-F238E27FC236}">
                <a16:creationId xmlns:a16="http://schemas.microsoft.com/office/drawing/2014/main" id="{DBE8764C-2B03-3B96-3002-B2B5479C6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83b08465fb_1_435:notes">
            <a:extLst>
              <a:ext uri="{FF2B5EF4-FFF2-40B4-BE49-F238E27FC236}">
                <a16:creationId xmlns:a16="http://schemas.microsoft.com/office/drawing/2014/main" id="{7116DAC4-87DA-1F1B-0A23-1DFD76D4A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36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FF0000"/>
                </a:solidFill>
              </a:rPr>
              <a:t>Examples</a:t>
            </a:r>
            <a:r>
              <a:rPr lang="en-US" sz="1100" b="1" dirty="0"/>
              <a:t>: </a:t>
            </a:r>
            <a:r>
              <a:rPr lang="en-US" sz="1100" dirty="0"/>
              <a:t>AlphaFold, LLM-SR, Genesys, </a:t>
            </a:r>
            <a:r>
              <a:rPr lang="en-US" sz="1100" dirty="0" err="1"/>
              <a:t>AutoRA</a:t>
            </a:r>
            <a:r>
              <a:rPr lang="en-US" sz="1100" dirty="0"/>
              <a:t>, </a:t>
            </a:r>
            <a:r>
              <a:rPr lang="en-US" sz="1100" dirty="0" err="1"/>
              <a:t>FunSearch</a:t>
            </a:r>
            <a:r>
              <a:rPr lang="en-US" sz="1100" dirty="0"/>
              <a:t>, </a:t>
            </a:r>
            <a:r>
              <a:rPr lang="en-US" sz="1100" dirty="0" err="1"/>
              <a:t>AutoDS</a:t>
            </a:r>
            <a:endParaRPr lang="en-US" sz="1100" dirty="0"/>
          </a:p>
          <a:p>
            <a:r>
              <a:rPr lang="en-US" dirty="0"/>
              <a:t>Open-ended: Not just optimize a metric</a:t>
            </a:r>
          </a:p>
        </p:txBody>
      </p:sp>
    </p:spTree>
    <p:extLst>
      <p:ext uri="{BB962C8B-B14F-4D97-AF65-F5344CB8AC3E}">
        <p14:creationId xmlns:p14="http://schemas.microsoft.com/office/powerpoint/2010/main" val="2281680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53F5F7CB-20B4-3FA7-0F2C-6FACD8E2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b6498cd0_4_34:notes">
            <a:extLst>
              <a:ext uri="{FF2B5EF4-FFF2-40B4-BE49-F238E27FC236}">
                <a16:creationId xmlns:a16="http://schemas.microsoft.com/office/drawing/2014/main" id="{DDFFF1D2-E823-8942-25CA-C26930858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b6498cd0_4_34:notes">
            <a:extLst>
              <a:ext uri="{FF2B5EF4-FFF2-40B4-BE49-F238E27FC236}">
                <a16:creationId xmlns:a16="http://schemas.microsoft.com/office/drawing/2014/main" id="{BA36797C-97EA-44FD-1672-0D2127FFE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048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6257EF66-58CD-558D-ED64-A0DEE22D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b6498cd0_4_34:notes">
            <a:extLst>
              <a:ext uri="{FF2B5EF4-FFF2-40B4-BE49-F238E27FC236}">
                <a16:creationId xmlns:a16="http://schemas.microsoft.com/office/drawing/2014/main" id="{A7AE37E5-3A53-E891-C2DA-6DCEFB709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b6498cd0_4_34:notes">
            <a:extLst>
              <a:ext uri="{FF2B5EF4-FFF2-40B4-BE49-F238E27FC236}">
                <a16:creationId xmlns:a16="http://schemas.microsoft.com/office/drawing/2014/main" id="{0E5B1E9E-EA39-EE3F-FB63-936BCA760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73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24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06DB6778-8902-FDBF-E92A-C52A275D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b6498cd0_4_34:notes">
            <a:extLst>
              <a:ext uri="{FF2B5EF4-FFF2-40B4-BE49-F238E27FC236}">
                <a16:creationId xmlns:a16="http://schemas.microsoft.com/office/drawing/2014/main" id="{C0D265A6-4FE5-C525-2322-9AD0F1773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b6498cd0_4_34:notes">
            <a:extLst>
              <a:ext uri="{FF2B5EF4-FFF2-40B4-BE49-F238E27FC236}">
                <a16:creationId xmlns:a16="http://schemas.microsoft.com/office/drawing/2014/main" id="{31D7AF00-4377-ECDC-F5D1-F1282E6A1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222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852EA64-E57C-477D-A293-05D93BFA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b6498cd0_4_34:notes">
            <a:extLst>
              <a:ext uri="{FF2B5EF4-FFF2-40B4-BE49-F238E27FC236}">
                <a16:creationId xmlns:a16="http://schemas.microsoft.com/office/drawing/2014/main" id="{20B3A6D8-3D1A-1930-9005-5D98FCE2A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b6498cd0_4_34:notes">
            <a:extLst>
              <a:ext uri="{FF2B5EF4-FFF2-40B4-BE49-F238E27FC236}">
                <a16:creationId xmlns:a16="http://schemas.microsoft.com/office/drawing/2014/main" id="{D0F6A01C-BAA9-BF7E-79CF-0500F165F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08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4888680C-840C-467C-14D8-FF316922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b6498cd0_4_34:notes">
            <a:extLst>
              <a:ext uri="{FF2B5EF4-FFF2-40B4-BE49-F238E27FC236}">
                <a16:creationId xmlns:a16="http://schemas.microsoft.com/office/drawing/2014/main" id="{B35BF6BB-6286-2667-197D-F8735E127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b6498cd0_4_34:notes">
            <a:extLst>
              <a:ext uri="{FF2B5EF4-FFF2-40B4-BE49-F238E27FC236}">
                <a16:creationId xmlns:a16="http://schemas.microsoft.com/office/drawing/2014/main" id="{652F2408-E150-DF9D-1CC6-E69D013DDB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65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2FCE-41C1-486D-5926-970D2CFBF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AB00A-ED1C-248C-EB40-6FE9DBF4C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62775-CA51-63E8-3E48-EF982FC23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rgbClr val="FF0000"/>
                </a:solidFill>
              </a:rPr>
              <a:t>Examples</a:t>
            </a:r>
            <a:r>
              <a:rPr lang="en-US" sz="1100" b="1" dirty="0"/>
              <a:t>: </a:t>
            </a:r>
            <a:r>
              <a:rPr lang="en-US" sz="1100" dirty="0"/>
              <a:t>AlphaFold, LLM-SR, Genesys, </a:t>
            </a:r>
            <a:r>
              <a:rPr lang="en-US" sz="1100" dirty="0" err="1"/>
              <a:t>AutoRA</a:t>
            </a:r>
            <a:r>
              <a:rPr lang="en-US" sz="1100" dirty="0"/>
              <a:t>, </a:t>
            </a:r>
            <a:r>
              <a:rPr lang="en-US" sz="1100" dirty="0" err="1"/>
              <a:t>FunSearch</a:t>
            </a:r>
            <a:r>
              <a:rPr lang="en-US" sz="1100" dirty="0"/>
              <a:t>, </a:t>
            </a:r>
            <a:r>
              <a:rPr lang="en-US" sz="1100" dirty="0" err="1"/>
              <a:t>AutoDS</a:t>
            </a:r>
            <a:endParaRPr lang="en-US" sz="1100" dirty="0"/>
          </a:p>
          <a:p>
            <a:r>
              <a:rPr lang="en-US" dirty="0"/>
              <a:t>Open-ended: Not just optimize a metric</a:t>
            </a:r>
          </a:p>
        </p:txBody>
      </p:sp>
    </p:spTree>
    <p:extLst>
      <p:ext uri="{BB962C8B-B14F-4D97-AF65-F5344CB8AC3E}">
        <p14:creationId xmlns:p14="http://schemas.microsoft.com/office/powerpoint/2010/main" val="2672821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3b08465fb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g383b08465f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28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46DAC036-B766-5D43-85BB-169D8F9B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3b08465fb_1_41:notes">
            <a:extLst>
              <a:ext uri="{FF2B5EF4-FFF2-40B4-BE49-F238E27FC236}">
                <a16:creationId xmlns:a16="http://schemas.microsoft.com/office/drawing/2014/main" id="{F04C8525-1787-97D7-D1CF-7045EF14A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7" name="Google Shape;377;g383b08465fb_1_41:notes">
            <a:extLst>
              <a:ext uri="{FF2B5EF4-FFF2-40B4-BE49-F238E27FC236}">
                <a16:creationId xmlns:a16="http://schemas.microsoft.com/office/drawing/2014/main" id="{D356D92C-3C6E-2842-5CE3-81F491E92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64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0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6802D-61F5-F6E9-E344-7E202206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FC396-A8A5-41C8-0A08-0EC35CDFD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2DB82-5F6D-0FBC-E684-A4E816027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Genes That Regulate or Influence BDNF Expression</a:t>
            </a:r>
          </a:p>
        </p:txBody>
      </p:sp>
    </p:spTree>
    <p:extLst>
      <p:ext uri="{BB962C8B-B14F-4D97-AF65-F5344CB8AC3E}">
        <p14:creationId xmlns:p14="http://schemas.microsoft.com/office/powerpoint/2010/main" val="1286234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AEB05-4E65-A1C9-463B-26B5D022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644AB-7E13-D920-A637-D66C0D87D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CF600-6D39-10FE-DCFC-B19D3CABC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Building discovery machines:</a:t>
            </a:r>
          </a:p>
          <a:p>
            <a:pPr marL="457200" indent="-298450"/>
            <a:r>
              <a:rPr lang="en-US" dirty="0"/>
              <a:t>LLMs can now do large chunks of research…</a:t>
            </a:r>
          </a:p>
          <a:p>
            <a:pPr marL="457200" indent="-298450"/>
            <a:r>
              <a:rPr lang="en-US" dirty="0"/>
              <a:t>….but not fully autonomous, long-horizon research (yet)</a:t>
            </a:r>
          </a:p>
          <a:p>
            <a:pPr marL="457200" indent="-298450"/>
            <a:r>
              <a:rPr lang="en-US" dirty="0"/>
              <a:t>Don’t just think about tools, think about…</a:t>
            </a:r>
          </a:p>
          <a:p>
            <a:pPr marL="914400" lvl="1" indent="-298450"/>
            <a:r>
              <a:rPr lang="en-US" dirty="0"/>
              <a:t>memory: both the state of knowledge, and state of the research</a:t>
            </a:r>
          </a:p>
          <a:p>
            <a:pPr marL="914400" lvl="1" indent="-298450"/>
            <a:r>
              <a:rPr lang="en-US" dirty="0"/>
              <a:t>interface: mediating between an agent and the cognitive capacity of a person</a:t>
            </a:r>
          </a:p>
          <a:p>
            <a:pPr marL="457200" lvl="0" indent="-298450"/>
            <a:r>
              <a:rPr lang="en-US" dirty="0"/>
              <a:t>Try Asta! (Google “Asta Ai2”)</a:t>
            </a:r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8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192cdd4b4_0_0:notes"/>
          <p:cNvSpPr txBox="1">
            <a:spLocks noGrp="1"/>
          </p:cNvSpPr>
          <p:nvPr>
            <p:ph type="body" idx="1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2e192cdd4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896e0b8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896e0b8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80c0b6b577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80c0b6b577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Yoav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820a534b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820a534b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81fd29dd1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81fd29dd19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82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2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>
          <a:extLst>
            <a:ext uri="{FF2B5EF4-FFF2-40B4-BE49-F238E27FC236}">
              <a16:creationId xmlns:a16="http://schemas.microsoft.com/office/drawing/2014/main" id="{56F599D5-4722-56BC-50E2-A95BB7BA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81fd29dd19_1_61:notes">
            <a:extLst>
              <a:ext uri="{FF2B5EF4-FFF2-40B4-BE49-F238E27FC236}">
                <a16:creationId xmlns:a16="http://schemas.microsoft.com/office/drawing/2014/main" id="{0DF39567-06FF-3FF0-0167-09A75644C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81fd29dd19_1_61:notes">
            <a:extLst>
              <a:ext uri="{FF2B5EF4-FFF2-40B4-BE49-F238E27FC236}">
                <a16:creationId xmlns:a16="http://schemas.microsoft.com/office/drawing/2014/main" id="{453D1678-9BFB-AF6E-B0C6-616326811F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0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741125"/>
            <a:ext cx="8520600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15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 dirty="0"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914400" y="2370725"/>
            <a:ext cx="7280400" cy="2772900"/>
          </a:xfrm>
          <a:prstGeom prst="round2SameRect">
            <a:avLst>
              <a:gd name="adj1" fmla="val 2790"/>
              <a:gd name="adj2" fmla="val 0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(dark)">
  <p:cSld name="TITLE_AND_TWO_COLUMNS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75125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625700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2 (dark)" preserve="1">
  <p:cSld name="contents 02 (dark)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325" name="Google Shape;325;p50"/>
          <p:cNvSpPr txBox="1">
            <a:spLocks noGrp="1"/>
          </p:cNvSpPr>
          <p:nvPr>
            <p:ph type="title" hasCustomPrompt="1"/>
          </p:nvPr>
        </p:nvSpPr>
        <p:spPr>
          <a:xfrm>
            <a:off x="4154350" y="109980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50"/>
          <p:cNvSpPr txBox="1">
            <a:spLocks noGrp="1"/>
          </p:cNvSpPr>
          <p:nvPr>
            <p:ph type="subTitle" idx="1"/>
          </p:nvPr>
        </p:nvSpPr>
        <p:spPr>
          <a:xfrm>
            <a:off x="6118500" y="111645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50"/>
          <p:cNvSpPr txBox="1">
            <a:spLocks noGrp="1"/>
          </p:cNvSpPr>
          <p:nvPr>
            <p:ph type="title" idx="3" hasCustomPrompt="1"/>
          </p:nvPr>
        </p:nvSpPr>
        <p:spPr>
          <a:xfrm>
            <a:off x="4154350" y="17773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50"/>
          <p:cNvSpPr txBox="1">
            <a:spLocks noGrp="1"/>
          </p:cNvSpPr>
          <p:nvPr>
            <p:ph type="subTitle" idx="4"/>
          </p:nvPr>
        </p:nvSpPr>
        <p:spPr>
          <a:xfrm>
            <a:off x="6118500" y="17940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 idx="5" hasCustomPrompt="1"/>
          </p:nvPr>
        </p:nvSpPr>
        <p:spPr>
          <a:xfrm>
            <a:off x="4154350" y="24715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50"/>
          <p:cNvSpPr txBox="1">
            <a:spLocks noGrp="1"/>
          </p:cNvSpPr>
          <p:nvPr>
            <p:ph type="subTitle" idx="6"/>
          </p:nvPr>
        </p:nvSpPr>
        <p:spPr>
          <a:xfrm>
            <a:off x="6118500" y="24882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0"/>
          <p:cNvSpPr txBox="1">
            <a:spLocks noGrp="1"/>
          </p:cNvSpPr>
          <p:nvPr>
            <p:ph type="title" idx="7" hasCustomPrompt="1"/>
          </p:nvPr>
        </p:nvSpPr>
        <p:spPr>
          <a:xfrm>
            <a:off x="4154350" y="31657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50"/>
          <p:cNvSpPr txBox="1">
            <a:spLocks noGrp="1"/>
          </p:cNvSpPr>
          <p:nvPr>
            <p:ph type="subTitle" idx="8"/>
          </p:nvPr>
        </p:nvSpPr>
        <p:spPr>
          <a:xfrm>
            <a:off x="6118500" y="31824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title" idx="9" hasCustomPrompt="1"/>
          </p:nvPr>
        </p:nvSpPr>
        <p:spPr>
          <a:xfrm>
            <a:off x="4154350" y="38599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13"/>
          </p:nvPr>
        </p:nvSpPr>
        <p:spPr>
          <a:xfrm>
            <a:off x="6118500" y="38766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0"/>
          <p:cNvCxnSpPr/>
          <p:nvPr/>
        </p:nvCxnSpPr>
        <p:spPr>
          <a:xfrm>
            <a:off x="4192975" y="932850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50"/>
          <p:cNvCxnSpPr/>
          <p:nvPr/>
        </p:nvCxnSpPr>
        <p:spPr>
          <a:xfrm>
            <a:off x="4192975" y="16020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50"/>
          <p:cNvCxnSpPr/>
          <p:nvPr/>
        </p:nvCxnSpPr>
        <p:spPr>
          <a:xfrm>
            <a:off x="4192975" y="228112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50"/>
          <p:cNvCxnSpPr/>
          <p:nvPr/>
        </p:nvCxnSpPr>
        <p:spPr>
          <a:xfrm>
            <a:off x="4192975" y="30077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50"/>
          <p:cNvCxnSpPr/>
          <p:nvPr/>
        </p:nvCxnSpPr>
        <p:spPr>
          <a:xfrm>
            <a:off x="4192975" y="37064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50284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90B9-2F29-AD06-8054-4495B63CB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933EF-56CA-99E2-CBB1-0C472AD83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7495-6303-0288-7B2C-5C565D2A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C2F89-8872-4494-B904-7AA5A16C0AD6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2AFF-1699-6649-12C5-907EB201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4F55-02D3-777C-2867-9FD7D905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A096E-24E5-4CDB-A551-B257C290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6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01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684300" y="973675"/>
            <a:ext cx="5775300" cy="16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1714500" y="2628018"/>
            <a:ext cx="57453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2"/>
          </p:nvPr>
        </p:nvSpPr>
        <p:spPr>
          <a:xfrm>
            <a:off x="1703925" y="585216"/>
            <a:ext cx="5775300" cy="2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01 (dark)">
  <p:cSld name="TITLE_ONLY_4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684300" y="1211763"/>
            <a:ext cx="57753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1714500" y="2628018"/>
            <a:ext cx="57453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1703925" y="582050"/>
            <a:ext cx="5775300" cy="2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_ONLY_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019600" cy="4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 (dark)">
  <p:cSld name="TITLE_ONLY_2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019600" cy="3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4400" y="1714500"/>
            <a:ext cx="7280400" cy="16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 (dark)">
  <p:cSld name="TITLE_ONLY_1_2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14400" y="1661575"/>
            <a:ext cx="72804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_ONLY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914400" y="1754100"/>
            <a:ext cx="7280400" cy="16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 (dark)">
  <p:cSld name="TITLE_ONLY_1_1_2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914400" y="1754100"/>
            <a:ext cx="7280400" cy="16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4">
  <p:cSld name="TITLE_ONLY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914400" y="2197575"/>
            <a:ext cx="7280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80" name="Google Shape;8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825" y="198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65050" y="198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455837" y="325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65037" y="325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 (dark)">
  <p:cSld name="TITLE_3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0" y="741125"/>
            <a:ext cx="8520600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315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 dirty="0"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914400" y="2370725"/>
            <a:ext cx="7280400" cy="2772900"/>
          </a:xfrm>
          <a:prstGeom prst="round2SameRect">
            <a:avLst>
              <a:gd name="adj1" fmla="val 898"/>
              <a:gd name="adj2" fmla="val 0"/>
            </a:avLst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4 (dark)">
  <p:cSld name="TITLE_ONLY_1_1_1_1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914400" y="2197575"/>
            <a:ext cx="7280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825" y="198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65050" y="198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455837" y="325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65037" y="32516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198175" y="304400"/>
            <a:ext cx="3573600" cy="17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198175" y="2444750"/>
            <a:ext cx="35736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(dark)">
  <p:cSld name="ONE_COLUMN_TEXT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198175" y="353500"/>
            <a:ext cx="3573600" cy="16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198175" y="2444750"/>
            <a:ext cx="35736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code">
  <p:cSld name="ONE_COLUMN_TEXT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5372300" y="508000"/>
            <a:ext cx="3557700" cy="4148700"/>
          </a:xfrm>
          <a:prstGeom prst="roundRect">
            <a:avLst>
              <a:gd name="adj" fmla="val 24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198175" y="196400"/>
            <a:ext cx="35577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198175" y="2201325"/>
            <a:ext cx="35577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4" name="Google Shape;1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5372100" y="624425"/>
            <a:ext cx="3557700" cy="378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code (dark)">
  <p:cSld name="ONE_COLUMN_TEXT_1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5372300" y="508000"/>
            <a:ext cx="3557700" cy="4148700"/>
          </a:xfrm>
          <a:prstGeom prst="roundRect">
            <a:avLst>
              <a:gd name="adj" fmla="val 24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198175" y="186575"/>
            <a:ext cx="35577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198175" y="2201325"/>
            <a:ext cx="35577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body" idx="2"/>
          </p:nvPr>
        </p:nvSpPr>
        <p:spPr>
          <a:xfrm>
            <a:off x="5372100" y="624425"/>
            <a:ext cx="3557700" cy="378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1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2">
  <p:cSld name="MAIN_POINT_1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3">
  <p:cSld name="MAIN_POINT_1_1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4">
  <p:cSld name="MAIN_POINT_1_1_1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5">
  <p:cSld name="MAIN_POINT_1_1_1_1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311700" y="1119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 dirty="0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12" y="3801375"/>
            <a:ext cx="1061975" cy="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8500" y="182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096250" y="182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828500" y="309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096250" y="309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(dark)">
  <p:cSld name="BIG_NUMBER_1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8500" y="182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096250" y="182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828500" y="309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096250" y="3098762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>
  <p:cSld name="BLANK_1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1">
  <p:cSld name="CUSTOM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title"/>
          </p:nvPr>
        </p:nvSpPr>
        <p:spPr>
          <a:xfrm>
            <a:off x="5417750" y="923562"/>
            <a:ext cx="3512100" cy="17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1"/>
          </p:nvPr>
        </p:nvSpPr>
        <p:spPr>
          <a:xfrm>
            <a:off x="5372100" y="2642625"/>
            <a:ext cx="28227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8" name="Google Shape;148;p35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1956"/>
            </a:avLst>
          </a:prstGeom>
          <a:noFill/>
          <a:ln>
            <a:noFill/>
          </a:ln>
        </p:spPr>
      </p:sp>
      <p:sp>
        <p:nvSpPr>
          <p:cNvPr id="149" name="Google Shape;149;p35"/>
          <p:cNvSpPr txBox="1">
            <a:spLocks noGrp="1"/>
          </p:cNvSpPr>
          <p:nvPr>
            <p:ph type="subTitle" idx="3"/>
          </p:nvPr>
        </p:nvSpPr>
        <p:spPr>
          <a:xfrm>
            <a:off x="5372100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950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989512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1 (dark)">
  <p:cSld name="CUSTOM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5417750" y="921300"/>
            <a:ext cx="3512100" cy="17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36"/>
          <p:cNvSpPr txBox="1">
            <a:spLocks noGrp="1"/>
          </p:cNvSpPr>
          <p:nvPr>
            <p:ph type="body" idx="1"/>
          </p:nvPr>
        </p:nvSpPr>
        <p:spPr>
          <a:xfrm>
            <a:off x="5372100" y="2641475"/>
            <a:ext cx="28227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36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543"/>
            </a:avLst>
          </a:prstGeom>
          <a:noFill/>
          <a:ln>
            <a:noFill/>
          </a:ln>
        </p:spPr>
      </p:sp>
      <p:sp>
        <p:nvSpPr>
          <p:cNvPr id="159" name="Google Shape;159;p36"/>
          <p:cNvSpPr txBox="1">
            <a:spLocks noGrp="1"/>
          </p:cNvSpPr>
          <p:nvPr>
            <p:ph type="subTitle" idx="3"/>
          </p:nvPr>
        </p:nvSpPr>
        <p:spPr>
          <a:xfrm>
            <a:off x="5372100" y="603588"/>
            <a:ext cx="30438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160" name="Google Shape;16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950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989512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3">
  <p:cSld name="CUSTOM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4680925" y="1325650"/>
            <a:ext cx="42489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4625700" y="2651300"/>
            <a:ext cx="4186200" cy="21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68" name="Google Shape;168;p37"/>
          <p:cNvSpPr>
            <a:spLocks noGrp="1"/>
          </p:cNvSpPr>
          <p:nvPr>
            <p:ph type="pic" idx="2"/>
          </p:nvPr>
        </p:nvSpPr>
        <p:spPr>
          <a:xfrm>
            <a:off x="641500" y="423325"/>
            <a:ext cx="2745300" cy="39582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69" name="Google Shape;169;p37"/>
          <p:cNvSpPr txBox="1">
            <a:spLocks noGrp="1"/>
          </p:cNvSpPr>
          <p:nvPr>
            <p:ph type="subTitle" idx="3"/>
          </p:nvPr>
        </p:nvSpPr>
        <p:spPr>
          <a:xfrm>
            <a:off x="4625700" y="654450"/>
            <a:ext cx="36825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170" name="Google Shape;17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6800" y="2040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386800" y="4384825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384825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2040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3 (dark)">
  <p:cSld name="CUSTOM_1_2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4625700" y="2651760"/>
            <a:ext cx="4186200" cy="21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7" name="Google Shape;177;p38"/>
          <p:cNvSpPr>
            <a:spLocks noGrp="1"/>
          </p:cNvSpPr>
          <p:nvPr>
            <p:ph type="pic" idx="2"/>
          </p:nvPr>
        </p:nvSpPr>
        <p:spPr>
          <a:xfrm>
            <a:off x="638200" y="423325"/>
            <a:ext cx="2745300" cy="39582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78" name="Google Shape;178;p38"/>
          <p:cNvSpPr txBox="1">
            <a:spLocks noGrp="1"/>
          </p:cNvSpPr>
          <p:nvPr>
            <p:ph type="subTitle" idx="3"/>
          </p:nvPr>
        </p:nvSpPr>
        <p:spPr>
          <a:xfrm>
            <a:off x="4625700" y="654450"/>
            <a:ext cx="36825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179" name="Google Shape;17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800" y="2040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86800" y="4384825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5650" y="4384825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5650" y="204050"/>
            <a:ext cx="222550" cy="2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4680925" y="1325650"/>
            <a:ext cx="42489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2">
  <p:cSld name="CUSTOM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title"/>
          </p:nvPr>
        </p:nvSpPr>
        <p:spPr>
          <a:xfrm>
            <a:off x="220775" y="1427550"/>
            <a:ext cx="3512100" cy="13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1"/>
          </p:nvPr>
        </p:nvSpPr>
        <p:spPr>
          <a:xfrm>
            <a:off x="175125" y="2980944"/>
            <a:ext cx="3460200" cy="17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8" name="Google Shape;188;p39"/>
          <p:cNvSpPr>
            <a:spLocks noGrp="1"/>
          </p:cNvSpPr>
          <p:nvPr>
            <p:ph type="pic" idx="2"/>
          </p:nvPr>
        </p:nvSpPr>
        <p:spPr>
          <a:xfrm>
            <a:off x="535935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89" name="Google Shape;189;p39"/>
          <p:cNvSpPr txBox="1">
            <a:spLocks noGrp="1"/>
          </p:cNvSpPr>
          <p:nvPr>
            <p:ph type="subTitle" idx="3"/>
          </p:nvPr>
        </p:nvSpPr>
        <p:spPr>
          <a:xfrm>
            <a:off x="175125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190" name="Google Shape;19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735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707362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133500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13350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2 (dark)">
  <p:cSld name="CUSTOM_1_1_1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220775" y="1427550"/>
            <a:ext cx="3512100" cy="12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175125" y="2985150"/>
            <a:ext cx="3460200" cy="17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8" name="Google Shape;198;p40"/>
          <p:cNvSpPr>
            <a:spLocks noGrp="1"/>
          </p:cNvSpPr>
          <p:nvPr>
            <p:ph type="pic" idx="2"/>
          </p:nvPr>
        </p:nvSpPr>
        <p:spPr>
          <a:xfrm>
            <a:off x="535935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99" name="Google Shape;199;p40"/>
          <p:cNvSpPr txBox="1">
            <a:spLocks noGrp="1"/>
          </p:cNvSpPr>
          <p:nvPr>
            <p:ph type="subTitle" idx="3"/>
          </p:nvPr>
        </p:nvSpPr>
        <p:spPr>
          <a:xfrm>
            <a:off x="175125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735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707362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133500" y="426210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133500" y="654450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 (dark)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11700" y="1119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 dirty="0"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12" y="3801375"/>
            <a:ext cx="1061975" cy="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1">
  <p:cSld name="CUSTOM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>
            <a:spLocks noGrp="1"/>
          </p:cNvSpPr>
          <p:nvPr>
            <p:ph type="title" hasCustomPrompt="1"/>
          </p:nvPr>
        </p:nvSpPr>
        <p:spPr>
          <a:xfrm>
            <a:off x="1684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08" name="Google Shape;208;p41"/>
          <p:cNvSpPr txBox="1">
            <a:spLocks noGrp="1"/>
          </p:cNvSpPr>
          <p:nvPr>
            <p:ph type="title" idx="2" hasCustomPrompt="1"/>
          </p:nvPr>
        </p:nvSpPr>
        <p:spPr>
          <a:xfrm>
            <a:off x="31421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09" name="Google Shape;209;p41"/>
          <p:cNvSpPr txBox="1">
            <a:spLocks noGrp="1"/>
          </p:cNvSpPr>
          <p:nvPr>
            <p:ph type="title" idx="3" hasCustomPrompt="1"/>
          </p:nvPr>
        </p:nvSpPr>
        <p:spPr>
          <a:xfrm>
            <a:off x="46257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 idx="4" hasCustomPrompt="1"/>
          </p:nvPr>
        </p:nvSpPr>
        <p:spPr>
          <a:xfrm>
            <a:off x="6109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211" name="Google Shape;211;p41"/>
          <p:cNvCxnSpPr/>
          <p:nvPr/>
        </p:nvCxnSpPr>
        <p:spPr>
          <a:xfrm>
            <a:off x="1718425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1"/>
          <p:cNvCxnSpPr/>
          <p:nvPr/>
        </p:nvCxnSpPr>
        <p:spPr>
          <a:xfrm>
            <a:off x="3172063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41"/>
          <p:cNvCxnSpPr/>
          <p:nvPr/>
        </p:nvCxnSpPr>
        <p:spPr>
          <a:xfrm>
            <a:off x="46415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41"/>
          <p:cNvCxnSpPr/>
          <p:nvPr/>
        </p:nvCxnSpPr>
        <p:spPr>
          <a:xfrm>
            <a:off x="61092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41"/>
          <p:cNvSpPr txBox="1">
            <a:spLocks noGrp="1"/>
          </p:cNvSpPr>
          <p:nvPr>
            <p:ph type="subTitle" idx="1"/>
          </p:nvPr>
        </p:nvSpPr>
        <p:spPr>
          <a:xfrm>
            <a:off x="170860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16" name="Google Shape;216;p41"/>
          <p:cNvSpPr txBox="1">
            <a:spLocks noGrp="1"/>
          </p:cNvSpPr>
          <p:nvPr>
            <p:ph type="subTitle" idx="5"/>
          </p:nvPr>
        </p:nvSpPr>
        <p:spPr>
          <a:xfrm>
            <a:off x="317207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6"/>
          </p:nvPr>
        </p:nvSpPr>
        <p:spPr>
          <a:xfrm>
            <a:off x="463555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subTitle" idx="7"/>
          </p:nvPr>
        </p:nvSpPr>
        <p:spPr>
          <a:xfrm>
            <a:off x="609902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1 (dark)">
  <p:cSld name="CUSTOM_1_1_1_1_1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>
            <a:spLocks noGrp="1"/>
          </p:cNvSpPr>
          <p:nvPr>
            <p:ph type="title" hasCustomPrompt="1"/>
          </p:nvPr>
        </p:nvSpPr>
        <p:spPr>
          <a:xfrm>
            <a:off x="1684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 idx="2" hasCustomPrompt="1"/>
          </p:nvPr>
        </p:nvSpPr>
        <p:spPr>
          <a:xfrm>
            <a:off x="31421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23" name="Google Shape;223;p42"/>
          <p:cNvSpPr txBox="1">
            <a:spLocks noGrp="1"/>
          </p:cNvSpPr>
          <p:nvPr>
            <p:ph type="title" idx="3" hasCustomPrompt="1"/>
          </p:nvPr>
        </p:nvSpPr>
        <p:spPr>
          <a:xfrm>
            <a:off x="46257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24" name="Google Shape;224;p42"/>
          <p:cNvSpPr txBox="1">
            <a:spLocks noGrp="1"/>
          </p:cNvSpPr>
          <p:nvPr>
            <p:ph type="title" idx="4" hasCustomPrompt="1"/>
          </p:nvPr>
        </p:nvSpPr>
        <p:spPr>
          <a:xfrm>
            <a:off x="6109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225" name="Google Shape;225;p42"/>
          <p:cNvCxnSpPr/>
          <p:nvPr/>
        </p:nvCxnSpPr>
        <p:spPr>
          <a:xfrm>
            <a:off x="1718425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42"/>
          <p:cNvCxnSpPr/>
          <p:nvPr/>
        </p:nvCxnSpPr>
        <p:spPr>
          <a:xfrm>
            <a:off x="3172063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42"/>
          <p:cNvCxnSpPr/>
          <p:nvPr/>
        </p:nvCxnSpPr>
        <p:spPr>
          <a:xfrm>
            <a:off x="46415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2"/>
          <p:cNvCxnSpPr/>
          <p:nvPr/>
        </p:nvCxnSpPr>
        <p:spPr>
          <a:xfrm>
            <a:off x="61092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42"/>
          <p:cNvSpPr txBox="1">
            <a:spLocks noGrp="1"/>
          </p:cNvSpPr>
          <p:nvPr>
            <p:ph type="subTitle" idx="1"/>
          </p:nvPr>
        </p:nvSpPr>
        <p:spPr>
          <a:xfrm>
            <a:off x="170860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5"/>
          </p:nvPr>
        </p:nvSpPr>
        <p:spPr>
          <a:xfrm>
            <a:off x="317207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6"/>
          </p:nvPr>
        </p:nvSpPr>
        <p:spPr>
          <a:xfrm>
            <a:off x="463555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32" name="Google Shape;232;p42"/>
          <p:cNvSpPr txBox="1">
            <a:spLocks noGrp="1"/>
          </p:cNvSpPr>
          <p:nvPr>
            <p:ph type="subTitle" idx="7"/>
          </p:nvPr>
        </p:nvSpPr>
        <p:spPr>
          <a:xfrm>
            <a:off x="609902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2">
  <p:cSld name="CUSTOM_1_1_1_1_1_1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914400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236" name="Google Shape;236;p43"/>
          <p:cNvSpPr txBox="1">
            <a:spLocks noGrp="1"/>
          </p:cNvSpPr>
          <p:nvPr>
            <p:ph type="subTitle" idx="2"/>
          </p:nvPr>
        </p:nvSpPr>
        <p:spPr>
          <a:xfrm>
            <a:off x="338473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3"/>
          </p:nvPr>
        </p:nvSpPr>
        <p:spPr>
          <a:xfrm>
            <a:off x="585507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238" name="Google Shape;238;p43"/>
          <p:cNvSpPr txBox="1">
            <a:spLocks noGrp="1"/>
          </p:cNvSpPr>
          <p:nvPr>
            <p:ph type="subTitle" idx="4"/>
          </p:nvPr>
        </p:nvSpPr>
        <p:spPr>
          <a:xfrm>
            <a:off x="914400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39" name="Google Shape;239;p43"/>
          <p:cNvSpPr txBox="1">
            <a:spLocks noGrp="1"/>
          </p:cNvSpPr>
          <p:nvPr>
            <p:ph type="subTitle" idx="5"/>
          </p:nvPr>
        </p:nvSpPr>
        <p:spPr>
          <a:xfrm>
            <a:off x="338473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40" name="Google Shape;240;p43"/>
          <p:cNvSpPr txBox="1">
            <a:spLocks noGrp="1"/>
          </p:cNvSpPr>
          <p:nvPr>
            <p:ph type="subTitle" idx="6"/>
          </p:nvPr>
        </p:nvSpPr>
        <p:spPr>
          <a:xfrm>
            <a:off x="585507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41" name="Google Shape;241;p43"/>
          <p:cNvSpPr>
            <a:spLocks noGrp="1"/>
          </p:cNvSpPr>
          <p:nvPr>
            <p:ph type="pic" idx="7"/>
          </p:nvPr>
        </p:nvSpPr>
        <p:spPr>
          <a:xfrm>
            <a:off x="1425975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43"/>
          <p:cNvSpPr>
            <a:spLocks noGrp="1"/>
          </p:cNvSpPr>
          <p:nvPr>
            <p:ph type="pic" idx="8"/>
          </p:nvPr>
        </p:nvSpPr>
        <p:spPr>
          <a:xfrm>
            <a:off x="3883900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3"/>
          <p:cNvSpPr>
            <a:spLocks noGrp="1"/>
          </p:cNvSpPr>
          <p:nvPr>
            <p:ph type="pic" idx="9"/>
          </p:nvPr>
        </p:nvSpPr>
        <p:spPr>
          <a:xfrm>
            <a:off x="6341825" y="1139075"/>
            <a:ext cx="1366200" cy="125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2 (dark)">
  <p:cSld name="CUSTOM_1_1_1_1_1_1_1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>
            <a:spLocks noGrp="1"/>
          </p:cNvSpPr>
          <p:nvPr>
            <p:ph type="subTitle" idx="1"/>
          </p:nvPr>
        </p:nvSpPr>
        <p:spPr>
          <a:xfrm>
            <a:off x="914400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47" name="Google Shape;247;p44"/>
          <p:cNvSpPr txBox="1">
            <a:spLocks noGrp="1"/>
          </p:cNvSpPr>
          <p:nvPr>
            <p:ph type="subTitle" idx="2"/>
          </p:nvPr>
        </p:nvSpPr>
        <p:spPr>
          <a:xfrm>
            <a:off x="338473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48" name="Google Shape;248;p44"/>
          <p:cNvSpPr txBox="1">
            <a:spLocks noGrp="1"/>
          </p:cNvSpPr>
          <p:nvPr>
            <p:ph type="subTitle" idx="3"/>
          </p:nvPr>
        </p:nvSpPr>
        <p:spPr>
          <a:xfrm>
            <a:off x="585507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4"/>
          </p:nvPr>
        </p:nvSpPr>
        <p:spPr>
          <a:xfrm>
            <a:off x="914400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5"/>
          </p:nvPr>
        </p:nvSpPr>
        <p:spPr>
          <a:xfrm>
            <a:off x="338473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6"/>
          </p:nvPr>
        </p:nvSpPr>
        <p:spPr>
          <a:xfrm>
            <a:off x="585507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 dirty="0"/>
          </a:p>
        </p:txBody>
      </p:sp>
      <p:sp>
        <p:nvSpPr>
          <p:cNvPr id="252" name="Google Shape;252;p44"/>
          <p:cNvSpPr>
            <a:spLocks noGrp="1"/>
          </p:cNvSpPr>
          <p:nvPr>
            <p:ph type="pic" idx="7"/>
          </p:nvPr>
        </p:nvSpPr>
        <p:spPr>
          <a:xfrm>
            <a:off x="1425975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44"/>
          <p:cNvSpPr>
            <a:spLocks noGrp="1"/>
          </p:cNvSpPr>
          <p:nvPr>
            <p:ph type="pic" idx="8"/>
          </p:nvPr>
        </p:nvSpPr>
        <p:spPr>
          <a:xfrm>
            <a:off x="3883900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4"/>
          <p:cNvSpPr>
            <a:spLocks noGrp="1"/>
          </p:cNvSpPr>
          <p:nvPr>
            <p:ph type="pic" idx="9"/>
          </p:nvPr>
        </p:nvSpPr>
        <p:spPr>
          <a:xfrm>
            <a:off x="6341825" y="1139075"/>
            <a:ext cx="1366200" cy="125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_mock 01">
  <p:cSld name="CUSTOM_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785075"/>
            <a:ext cx="50314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5"/>
          <p:cNvSpPr>
            <a:spLocks noGrp="1"/>
          </p:cNvSpPr>
          <p:nvPr>
            <p:ph type="pic" idx="2"/>
          </p:nvPr>
        </p:nvSpPr>
        <p:spPr>
          <a:xfrm>
            <a:off x="0" y="962325"/>
            <a:ext cx="4271400" cy="33387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6117600" y="1031050"/>
            <a:ext cx="2077200" cy="2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_mock 01 (dark)">
  <p:cSld name="CUSTOM_3_1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785075"/>
            <a:ext cx="50314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>
            <a:spLocks noGrp="1"/>
          </p:cNvSpPr>
          <p:nvPr>
            <p:ph type="pic" idx="2"/>
          </p:nvPr>
        </p:nvSpPr>
        <p:spPr>
          <a:xfrm>
            <a:off x="0" y="962325"/>
            <a:ext cx="4271400" cy="33387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6117600" y="1031050"/>
            <a:ext cx="2077200" cy="2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1">
  <p:cSld name="CUSTOM_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>
            <a:spLocks noGrp="1"/>
          </p:cNvSpPr>
          <p:nvPr>
            <p:ph type="pic" idx="2"/>
          </p:nvPr>
        </p:nvSpPr>
        <p:spPr>
          <a:xfrm>
            <a:off x="196400" y="176750"/>
            <a:ext cx="3575400" cy="4772400"/>
          </a:xfrm>
          <a:prstGeom prst="roundRect">
            <a:avLst>
              <a:gd name="adj" fmla="val 3570"/>
            </a:avLst>
          </a:prstGeom>
          <a:noFill/>
          <a:ln>
            <a:noFill/>
          </a:ln>
        </p:spPr>
      </p:sp>
      <p:sp>
        <p:nvSpPr>
          <p:cNvPr id="267" name="Google Shape;267;p47"/>
          <p:cNvSpPr txBox="1">
            <a:spLocks noGrp="1"/>
          </p:cNvSpPr>
          <p:nvPr>
            <p:ph type="title" hasCustomPrompt="1"/>
          </p:nvPr>
        </p:nvSpPr>
        <p:spPr>
          <a:xfrm>
            <a:off x="46257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268" name="Google Shape;268;p47"/>
          <p:cNvSpPr txBox="1">
            <a:spLocks noGrp="1"/>
          </p:cNvSpPr>
          <p:nvPr>
            <p:ph type="title" idx="3" hasCustomPrompt="1"/>
          </p:nvPr>
        </p:nvSpPr>
        <p:spPr>
          <a:xfrm>
            <a:off x="60835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269" name="Google Shape;269;p47"/>
          <p:cNvSpPr txBox="1">
            <a:spLocks noGrp="1"/>
          </p:cNvSpPr>
          <p:nvPr>
            <p:ph type="title" idx="4" hasCustomPrompt="1"/>
          </p:nvPr>
        </p:nvSpPr>
        <p:spPr>
          <a:xfrm>
            <a:off x="75671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cxnSp>
        <p:nvCxnSpPr>
          <p:cNvPr id="270" name="Google Shape;270;p47"/>
          <p:cNvCxnSpPr/>
          <p:nvPr/>
        </p:nvCxnSpPr>
        <p:spPr>
          <a:xfrm>
            <a:off x="4659825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7"/>
          <p:cNvCxnSpPr/>
          <p:nvPr/>
        </p:nvCxnSpPr>
        <p:spPr>
          <a:xfrm>
            <a:off x="6113463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47"/>
          <p:cNvCxnSpPr/>
          <p:nvPr/>
        </p:nvCxnSpPr>
        <p:spPr>
          <a:xfrm>
            <a:off x="7582988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7"/>
          <p:cNvSpPr txBox="1">
            <a:spLocks noGrp="1"/>
          </p:cNvSpPr>
          <p:nvPr>
            <p:ph type="subTitle" idx="1"/>
          </p:nvPr>
        </p:nvSpPr>
        <p:spPr>
          <a:xfrm>
            <a:off x="465000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74" name="Google Shape;274;p47"/>
          <p:cNvSpPr txBox="1">
            <a:spLocks noGrp="1"/>
          </p:cNvSpPr>
          <p:nvPr>
            <p:ph type="subTitle" idx="5"/>
          </p:nvPr>
        </p:nvSpPr>
        <p:spPr>
          <a:xfrm>
            <a:off x="6113475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6"/>
          </p:nvPr>
        </p:nvSpPr>
        <p:spPr>
          <a:xfrm>
            <a:off x="757695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76" name="Google Shape;276;p47"/>
          <p:cNvSpPr txBox="1">
            <a:spLocks noGrp="1"/>
          </p:cNvSpPr>
          <p:nvPr>
            <p:ph type="title" idx="7" hasCustomPrompt="1"/>
          </p:nvPr>
        </p:nvSpPr>
        <p:spPr>
          <a:xfrm>
            <a:off x="46257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277" name="Google Shape;277;p47"/>
          <p:cNvSpPr txBox="1">
            <a:spLocks noGrp="1"/>
          </p:cNvSpPr>
          <p:nvPr>
            <p:ph type="title" idx="8" hasCustomPrompt="1"/>
          </p:nvPr>
        </p:nvSpPr>
        <p:spPr>
          <a:xfrm>
            <a:off x="60835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278" name="Google Shape;278;p47"/>
          <p:cNvSpPr txBox="1">
            <a:spLocks noGrp="1"/>
          </p:cNvSpPr>
          <p:nvPr>
            <p:ph type="title" idx="9" hasCustomPrompt="1"/>
          </p:nvPr>
        </p:nvSpPr>
        <p:spPr>
          <a:xfrm>
            <a:off x="75671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cxnSp>
        <p:nvCxnSpPr>
          <p:cNvPr id="279" name="Google Shape;279;p47"/>
          <p:cNvCxnSpPr/>
          <p:nvPr/>
        </p:nvCxnSpPr>
        <p:spPr>
          <a:xfrm>
            <a:off x="4659825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7"/>
          <p:cNvCxnSpPr/>
          <p:nvPr/>
        </p:nvCxnSpPr>
        <p:spPr>
          <a:xfrm>
            <a:off x="6113463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7"/>
          <p:cNvCxnSpPr/>
          <p:nvPr/>
        </p:nvCxnSpPr>
        <p:spPr>
          <a:xfrm>
            <a:off x="7582988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7"/>
          <p:cNvSpPr txBox="1">
            <a:spLocks noGrp="1"/>
          </p:cNvSpPr>
          <p:nvPr>
            <p:ph type="subTitle" idx="13"/>
          </p:nvPr>
        </p:nvSpPr>
        <p:spPr>
          <a:xfrm>
            <a:off x="465000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7"/>
          <p:cNvSpPr txBox="1">
            <a:spLocks noGrp="1"/>
          </p:cNvSpPr>
          <p:nvPr>
            <p:ph type="subTitle" idx="14"/>
          </p:nvPr>
        </p:nvSpPr>
        <p:spPr>
          <a:xfrm>
            <a:off x="6113475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284" name="Google Shape;284;p47"/>
          <p:cNvSpPr txBox="1">
            <a:spLocks noGrp="1"/>
          </p:cNvSpPr>
          <p:nvPr>
            <p:ph type="subTitle" idx="15"/>
          </p:nvPr>
        </p:nvSpPr>
        <p:spPr>
          <a:xfrm>
            <a:off x="757695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1 (dark)">
  <p:cSld name="CUSTOM_4_1"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>
            <a:spLocks noGrp="1"/>
          </p:cNvSpPr>
          <p:nvPr>
            <p:ph type="pic" idx="2"/>
          </p:nvPr>
        </p:nvSpPr>
        <p:spPr>
          <a:xfrm>
            <a:off x="196400" y="176750"/>
            <a:ext cx="3575400" cy="4772400"/>
          </a:xfrm>
          <a:prstGeom prst="roundRect">
            <a:avLst>
              <a:gd name="adj" fmla="val 3570"/>
            </a:avLst>
          </a:prstGeom>
          <a:noFill/>
          <a:ln>
            <a:noFill/>
          </a:ln>
        </p:spPr>
      </p:sp>
      <p:sp>
        <p:nvSpPr>
          <p:cNvPr id="287" name="Google Shape;287;p48"/>
          <p:cNvSpPr txBox="1">
            <a:spLocks noGrp="1"/>
          </p:cNvSpPr>
          <p:nvPr>
            <p:ph type="title" hasCustomPrompt="1"/>
          </p:nvPr>
        </p:nvSpPr>
        <p:spPr>
          <a:xfrm>
            <a:off x="46257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3" hasCustomPrompt="1"/>
          </p:nvPr>
        </p:nvSpPr>
        <p:spPr>
          <a:xfrm>
            <a:off x="60835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89" name="Google Shape;289;p48"/>
          <p:cNvSpPr txBox="1">
            <a:spLocks noGrp="1"/>
          </p:cNvSpPr>
          <p:nvPr>
            <p:ph type="title" idx="4" hasCustomPrompt="1"/>
          </p:nvPr>
        </p:nvSpPr>
        <p:spPr>
          <a:xfrm>
            <a:off x="75671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290" name="Google Shape;290;p48"/>
          <p:cNvCxnSpPr/>
          <p:nvPr/>
        </p:nvCxnSpPr>
        <p:spPr>
          <a:xfrm>
            <a:off x="4659825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/>
          <p:nvPr/>
        </p:nvCxnSpPr>
        <p:spPr>
          <a:xfrm>
            <a:off x="6113463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8"/>
          <p:cNvCxnSpPr/>
          <p:nvPr/>
        </p:nvCxnSpPr>
        <p:spPr>
          <a:xfrm>
            <a:off x="7582988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48"/>
          <p:cNvSpPr txBox="1">
            <a:spLocks noGrp="1"/>
          </p:cNvSpPr>
          <p:nvPr>
            <p:ph type="subTitle" idx="1"/>
          </p:nvPr>
        </p:nvSpPr>
        <p:spPr>
          <a:xfrm>
            <a:off x="465000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4" name="Google Shape;294;p48"/>
          <p:cNvSpPr txBox="1">
            <a:spLocks noGrp="1"/>
          </p:cNvSpPr>
          <p:nvPr>
            <p:ph type="subTitle" idx="5"/>
          </p:nvPr>
        </p:nvSpPr>
        <p:spPr>
          <a:xfrm>
            <a:off x="6113475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5" name="Google Shape;295;p48"/>
          <p:cNvSpPr txBox="1">
            <a:spLocks noGrp="1"/>
          </p:cNvSpPr>
          <p:nvPr>
            <p:ph type="subTitle" idx="6"/>
          </p:nvPr>
        </p:nvSpPr>
        <p:spPr>
          <a:xfrm>
            <a:off x="757695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 idx="7" hasCustomPrompt="1"/>
          </p:nvPr>
        </p:nvSpPr>
        <p:spPr>
          <a:xfrm>
            <a:off x="46257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97" name="Google Shape;297;p48"/>
          <p:cNvSpPr txBox="1">
            <a:spLocks noGrp="1"/>
          </p:cNvSpPr>
          <p:nvPr>
            <p:ph type="title" idx="8" hasCustomPrompt="1"/>
          </p:nvPr>
        </p:nvSpPr>
        <p:spPr>
          <a:xfrm>
            <a:off x="60835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98" name="Google Shape;298;p48"/>
          <p:cNvSpPr txBox="1">
            <a:spLocks noGrp="1"/>
          </p:cNvSpPr>
          <p:nvPr>
            <p:ph type="title" idx="9" hasCustomPrompt="1"/>
          </p:nvPr>
        </p:nvSpPr>
        <p:spPr>
          <a:xfrm>
            <a:off x="75671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299" name="Google Shape;299;p48"/>
          <p:cNvCxnSpPr/>
          <p:nvPr/>
        </p:nvCxnSpPr>
        <p:spPr>
          <a:xfrm>
            <a:off x="4659825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8"/>
          <p:cNvCxnSpPr/>
          <p:nvPr/>
        </p:nvCxnSpPr>
        <p:spPr>
          <a:xfrm>
            <a:off x="6113463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48"/>
          <p:cNvCxnSpPr/>
          <p:nvPr/>
        </p:nvCxnSpPr>
        <p:spPr>
          <a:xfrm>
            <a:off x="7582988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48"/>
          <p:cNvSpPr txBox="1">
            <a:spLocks noGrp="1"/>
          </p:cNvSpPr>
          <p:nvPr>
            <p:ph type="subTitle" idx="13"/>
          </p:nvPr>
        </p:nvSpPr>
        <p:spPr>
          <a:xfrm>
            <a:off x="465000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03" name="Google Shape;303;p48"/>
          <p:cNvSpPr txBox="1">
            <a:spLocks noGrp="1"/>
          </p:cNvSpPr>
          <p:nvPr>
            <p:ph type="subTitle" idx="14"/>
          </p:nvPr>
        </p:nvSpPr>
        <p:spPr>
          <a:xfrm>
            <a:off x="6113475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04" name="Google Shape;304;p48"/>
          <p:cNvSpPr txBox="1">
            <a:spLocks noGrp="1"/>
          </p:cNvSpPr>
          <p:nvPr>
            <p:ph type="subTitle" idx="15"/>
          </p:nvPr>
        </p:nvSpPr>
        <p:spPr>
          <a:xfrm>
            <a:off x="757695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2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307" name="Google Shape;307;p49"/>
          <p:cNvSpPr txBox="1">
            <a:spLocks noGrp="1"/>
          </p:cNvSpPr>
          <p:nvPr>
            <p:ph type="title" hasCustomPrompt="1"/>
          </p:nvPr>
        </p:nvSpPr>
        <p:spPr>
          <a:xfrm>
            <a:off x="4154350" y="109980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08" name="Google Shape;308;p49"/>
          <p:cNvSpPr txBox="1">
            <a:spLocks noGrp="1"/>
          </p:cNvSpPr>
          <p:nvPr>
            <p:ph type="subTitle" idx="1"/>
          </p:nvPr>
        </p:nvSpPr>
        <p:spPr>
          <a:xfrm>
            <a:off x="6118500" y="111645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9"/>
          <p:cNvSpPr txBox="1">
            <a:spLocks noGrp="1"/>
          </p:cNvSpPr>
          <p:nvPr>
            <p:ph type="title" idx="3" hasCustomPrompt="1"/>
          </p:nvPr>
        </p:nvSpPr>
        <p:spPr>
          <a:xfrm>
            <a:off x="4154350" y="17773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49"/>
          <p:cNvSpPr txBox="1">
            <a:spLocks noGrp="1"/>
          </p:cNvSpPr>
          <p:nvPr>
            <p:ph type="subTitle" idx="4"/>
          </p:nvPr>
        </p:nvSpPr>
        <p:spPr>
          <a:xfrm>
            <a:off x="6118500" y="17940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11" name="Google Shape;311;p49"/>
          <p:cNvSpPr txBox="1">
            <a:spLocks noGrp="1"/>
          </p:cNvSpPr>
          <p:nvPr>
            <p:ph type="title" idx="5" hasCustomPrompt="1"/>
          </p:nvPr>
        </p:nvSpPr>
        <p:spPr>
          <a:xfrm>
            <a:off x="4154350" y="24715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49"/>
          <p:cNvSpPr txBox="1">
            <a:spLocks noGrp="1"/>
          </p:cNvSpPr>
          <p:nvPr>
            <p:ph type="subTitle" idx="6"/>
          </p:nvPr>
        </p:nvSpPr>
        <p:spPr>
          <a:xfrm>
            <a:off x="6118500" y="24882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13" name="Google Shape;313;p49"/>
          <p:cNvSpPr txBox="1">
            <a:spLocks noGrp="1"/>
          </p:cNvSpPr>
          <p:nvPr>
            <p:ph type="title" idx="7" hasCustomPrompt="1"/>
          </p:nvPr>
        </p:nvSpPr>
        <p:spPr>
          <a:xfrm>
            <a:off x="4154350" y="31657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4" name="Google Shape;314;p49"/>
          <p:cNvSpPr txBox="1">
            <a:spLocks noGrp="1"/>
          </p:cNvSpPr>
          <p:nvPr>
            <p:ph type="subTitle" idx="8"/>
          </p:nvPr>
        </p:nvSpPr>
        <p:spPr>
          <a:xfrm>
            <a:off x="6118500" y="31824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15" name="Google Shape;315;p49"/>
          <p:cNvSpPr txBox="1">
            <a:spLocks noGrp="1"/>
          </p:cNvSpPr>
          <p:nvPr>
            <p:ph type="title" idx="9" hasCustomPrompt="1"/>
          </p:nvPr>
        </p:nvSpPr>
        <p:spPr>
          <a:xfrm>
            <a:off x="4154350" y="38599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6" name="Google Shape;316;p49"/>
          <p:cNvSpPr txBox="1">
            <a:spLocks noGrp="1"/>
          </p:cNvSpPr>
          <p:nvPr>
            <p:ph type="subTitle" idx="13"/>
          </p:nvPr>
        </p:nvSpPr>
        <p:spPr>
          <a:xfrm>
            <a:off x="6118500" y="38766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9"/>
          <p:cNvCxnSpPr/>
          <p:nvPr/>
        </p:nvCxnSpPr>
        <p:spPr>
          <a:xfrm>
            <a:off x="4192975" y="932850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9"/>
          <p:cNvCxnSpPr/>
          <p:nvPr/>
        </p:nvCxnSpPr>
        <p:spPr>
          <a:xfrm>
            <a:off x="4192975" y="16020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9"/>
          <p:cNvCxnSpPr/>
          <p:nvPr/>
        </p:nvCxnSpPr>
        <p:spPr>
          <a:xfrm>
            <a:off x="4192975" y="228112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9"/>
          <p:cNvCxnSpPr/>
          <p:nvPr/>
        </p:nvCxnSpPr>
        <p:spPr>
          <a:xfrm>
            <a:off x="4192975" y="30077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9"/>
          <p:cNvCxnSpPr/>
          <p:nvPr/>
        </p:nvCxnSpPr>
        <p:spPr>
          <a:xfrm>
            <a:off x="4192975" y="37064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2 (dark)">
  <p:cSld name="CUSTOM_5_1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325" name="Google Shape;325;p50"/>
          <p:cNvSpPr txBox="1">
            <a:spLocks noGrp="1"/>
          </p:cNvSpPr>
          <p:nvPr>
            <p:ph type="title" hasCustomPrompt="1"/>
          </p:nvPr>
        </p:nvSpPr>
        <p:spPr>
          <a:xfrm>
            <a:off x="4154350" y="109980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50"/>
          <p:cNvSpPr txBox="1">
            <a:spLocks noGrp="1"/>
          </p:cNvSpPr>
          <p:nvPr>
            <p:ph type="subTitle" idx="1"/>
          </p:nvPr>
        </p:nvSpPr>
        <p:spPr>
          <a:xfrm>
            <a:off x="6118500" y="111645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27" name="Google Shape;327;p50"/>
          <p:cNvSpPr txBox="1">
            <a:spLocks noGrp="1"/>
          </p:cNvSpPr>
          <p:nvPr>
            <p:ph type="title" idx="3" hasCustomPrompt="1"/>
          </p:nvPr>
        </p:nvSpPr>
        <p:spPr>
          <a:xfrm>
            <a:off x="4154350" y="17773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8" name="Google Shape;328;p50"/>
          <p:cNvSpPr txBox="1">
            <a:spLocks noGrp="1"/>
          </p:cNvSpPr>
          <p:nvPr>
            <p:ph type="subTitle" idx="4"/>
          </p:nvPr>
        </p:nvSpPr>
        <p:spPr>
          <a:xfrm>
            <a:off x="6118500" y="17940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 idx="5" hasCustomPrompt="1"/>
          </p:nvPr>
        </p:nvSpPr>
        <p:spPr>
          <a:xfrm>
            <a:off x="4154350" y="24715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30" name="Google Shape;330;p50"/>
          <p:cNvSpPr txBox="1">
            <a:spLocks noGrp="1"/>
          </p:cNvSpPr>
          <p:nvPr>
            <p:ph type="subTitle" idx="6"/>
          </p:nvPr>
        </p:nvSpPr>
        <p:spPr>
          <a:xfrm>
            <a:off x="6118500" y="24882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31" name="Google Shape;331;p50"/>
          <p:cNvSpPr txBox="1">
            <a:spLocks noGrp="1"/>
          </p:cNvSpPr>
          <p:nvPr>
            <p:ph type="title" idx="7" hasCustomPrompt="1"/>
          </p:nvPr>
        </p:nvSpPr>
        <p:spPr>
          <a:xfrm>
            <a:off x="4154350" y="31657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32" name="Google Shape;332;p50"/>
          <p:cNvSpPr txBox="1">
            <a:spLocks noGrp="1"/>
          </p:cNvSpPr>
          <p:nvPr>
            <p:ph type="subTitle" idx="8"/>
          </p:nvPr>
        </p:nvSpPr>
        <p:spPr>
          <a:xfrm>
            <a:off x="6118500" y="31824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33" name="Google Shape;333;p50"/>
          <p:cNvSpPr txBox="1">
            <a:spLocks noGrp="1"/>
          </p:cNvSpPr>
          <p:nvPr>
            <p:ph type="title" idx="9" hasCustomPrompt="1"/>
          </p:nvPr>
        </p:nvSpPr>
        <p:spPr>
          <a:xfrm>
            <a:off x="4154350" y="38599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 sz="14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13"/>
          </p:nvPr>
        </p:nvSpPr>
        <p:spPr>
          <a:xfrm>
            <a:off x="6118500" y="38766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0"/>
          <p:cNvCxnSpPr/>
          <p:nvPr/>
        </p:nvCxnSpPr>
        <p:spPr>
          <a:xfrm>
            <a:off x="4192975" y="932850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50"/>
          <p:cNvCxnSpPr/>
          <p:nvPr/>
        </p:nvCxnSpPr>
        <p:spPr>
          <a:xfrm>
            <a:off x="4192975" y="16020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50"/>
          <p:cNvCxnSpPr/>
          <p:nvPr/>
        </p:nvCxnSpPr>
        <p:spPr>
          <a:xfrm>
            <a:off x="4192975" y="228112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50"/>
          <p:cNvCxnSpPr/>
          <p:nvPr/>
        </p:nvCxnSpPr>
        <p:spPr>
          <a:xfrm>
            <a:off x="4192975" y="30077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50"/>
          <p:cNvCxnSpPr/>
          <p:nvPr/>
        </p:nvCxnSpPr>
        <p:spPr>
          <a:xfrm>
            <a:off x="4192975" y="37064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2150850"/>
            <a:ext cx="72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8430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5">
  <p:cSld name="TITLE_ONLY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47" name="Google Shape;347;p52"/>
          <p:cNvSpPr txBox="1">
            <a:spLocks noGrp="1"/>
          </p:cNvSpPr>
          <p:nvPr>
            <p:ph type="sldNum" idx="12"/>
          </p:nvPr>
        </p:nvSpPr>
        <p:spPr>
          <a:xfrm>
            <a:off x="8430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 type="title" preserve="1">
  <p:cSld name="Title slide 0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741125"/>
            <a:ext cx="8520600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15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914400" y="2370725"/>
            <a:ext cx="7280400" cy="2772900"/>
          </a:xfrm>
          <a:prstGeom prst="round2SameRect">
            <a:avLst>
              <a:gd name="adj1" fmla="val 2790"/>
              <a:gd name="adj2" fmla="val 0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34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 (dark)" preserve="1">
  <p:cSld name="Title slide 02 (dark)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0" y="741125"/>
            <a:ext cx="8520600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315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914400" y="2370725"/>
            <a:ext cx="7280400" cy="2772900"/>
          </a:xfrm>
          <a:prstGeom prst="round2SameRect">
            <a:avLst>
              <a:gd name="adj1" fmla="val 898"/>
              <a:gd name="adj2" fmla="val 0"/>
            </a:avLst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759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preserve="1">
  <p:cSld name="Title slide 0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311700" y="1119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13" y="3801376"/>
            <a:ext cx="1061975" cy="33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3580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 (dark)" preserve="1">
  <p:cSld name="Title slide 01 (dark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11700" y="1119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13" y="3801376"/>
            <a:ext cx="1061975" cy="33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7066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2150850"/>
            <a:ext cx="72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7212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 preserve="1">
  <p:cSld name="Section header (dark)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914400" y="2150850"/>
            <a:ext cx="72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6120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75125" y="1152475"/>
            <a:ext cx="875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ct val="80000"/>
              <a:buChar char="●"/>
              <a:defRPr sz="18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5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1"/>
            <a:endParaRPr dirty="0"/>
          </a:p>
        </p:txBody>
      </p:sp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2824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dark)" preserve="1">
  <p:cSld name="Title and body (dark)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75125" y="1152475"/>
            <a:ext cx="875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813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_HEADER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914400" y="2150850"/>
            <a:ext cx="72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75125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ct val="80000"/>
              <a:buChar char="●"/>
              <a:defRPr sz="1800"/>
            </a:lvl1pPr>
            <a:lvl2pPr marL="914378" lvl="1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625700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ct val="80000"/>
              <a:buChar char="●"/>
              <a:defRPr sz="1800"/>
            </a:lvl1pPr>
            <a:lvl2pPr marL="914378" lvl="1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646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(dark)" preserve="1">
  <p:cSld name="Title and two columns (dark)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75125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625700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5849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01" type="titleOnly" preserve="1">
  <p:cSld name="Intro 0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684300" y="973675"/>
            <a:ext cx="5775300" cy="16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1714500" y="2628018"/>
            <a:ext cx="57453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2"/>
          </p:nvPr>
        </p:nvSpPr>
        <p:spPr>
          <a:xfrm>
            <a:off x="1703925" y="585216"/>
            <a:ext cx="5775300" cy="2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4338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01 (dark)" preserve="1">
  <p:cSld name="Intro 01 (dark)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684300" y="1211763"/>
            <a:ext cx="57753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1714500" y="2628018"/>
            <a:ext cx="57453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1703925" y="582050"/>
            <a:ext cx="5775300" cy="2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2238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 preserve="1">
  <p:cSld name="Title only 0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019600" cy="4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867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 (dark)" preserve="1">
  <p:cSld name="Title only 01 (dark)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019600" cy="3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5472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 preserve="1">
  <p:cSld name="Title only 0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4400" y="1714500"/>
            <a:ext cx="7280400" cy="16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1781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 (dark)" preserve="1">
  <p:cSld name="Title only 02 (dark)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14400" y="1661575"/>
            <a:ext cx="72804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1702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 preserve="1">
  <p:cSld name="Title only 0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914400" y="2202434"/>
            <a:ext cx="7280400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0970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 (dark)" preserve="1">
  <p:cSld name="Title only 03 (dark)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914400" y="2202434"/>
            <a:ext cx="7280400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27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5125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75125" y="847675"/>
            <a:ext cx="875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4" preserve="1">
  <p:cSld name="Title only 0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914400" y="2197575"/>
            <a:ext cx="7280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825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65050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455837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65038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728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4 (dark)" preserve="1">
  <p:cSld name="Title only 04 (dark)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914400" y="2197575"/>
            <a:ext cx="7280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5825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65050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455837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65038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6060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198175" y="304400"/>
            <a:ext cx="3573600" cy="17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198175" y="2444750"/>
            <a:ext cx="35736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58023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(dark)" preserve="1">
  <p:cSld name="One column text (dark)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198175" y="353500"/>
            <a:ext cx="3573600" cy="16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198175" y="2444750"/>
            <a:ext cx="35736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0860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code" preserve="1">
  <p:cSld name="One column text and co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5372300" y="508000"/>
            <a:ext cx="3557700" cy="4148700"/>
          </a:xfrm>
          <a:prstGeom prst="roundRect">
            <a:avLst>
              <a:gd name="adj" fmla="val 24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198175" y="196400"/>
            <a:ext cx="35577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198175" y="2201325"/>
            <a:ext cx="35577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4" name="Google Shape;1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5372100" y="624425"/>
            <a:ext cx="3557700" cy="378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3257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code (dark)" preserve="1">
  <p:cSld name="One column text and code (dark)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5372300" y="508000"/>
            <a:ext cx="3557700" cy="4148700"/>
          </a:xfrm>
          <a:prstGeom prst="roundRect">
            <a:avLst>
              <a:gd name="adj" fmla="val 24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198175" y="186575"/>
            <a:ext cx="35577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198175" y="2201325"/>
            <a:ext cx="35577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body" idx="2"/>
          </p:nvPr>
        </p:nvSpPr>
        <p:spPr>
          <a:xfrm>
            <a:off x="5372100" y="624425"/>
            <a:ext cx="3557700" cy="3788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287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1" preserve="1">
  <p:cSld name="Main point 0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8678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2" preserve="1">
  <p:cSld name="Main point 02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417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3" preserve="1">
  <p:cSld name="Main point 03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8753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4" preserve="1">
  <p:cSld name="Main point 04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6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dark)">
  <p:cSld name="TITLE_AND_BODY_1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75125" y="1152475"/>
            <a:ext cx="875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05" preserve="1">
  <p:cSld name="Main point 05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175125" y="312550"/>
            <a:ext cx="5817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t="278" b="278"/>
          <a:stretch/>
        </p:blipFill>
        <p:spPr>
          <a:xfrm>
            <a:off x="198175" y="4816550"/>
            <a:ext cx="374904" cy="118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683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8501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096250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828501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096250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630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(dark)" preserve="1">
  <p:cSld name="Big number (dark)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8501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096250" y="198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828501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096250" y="32516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1332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7812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preserve="1">
  <p:cSld name="Blank (dark)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4824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1" preserve="1">
  <p:cSld name="image_with_text_0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title"/>
          </p:nvPr>
        </p:nvSpPr>
        <p:spPr>
          <a:xfrm>
            <a:off x="5417750" y="923562"/>
            <a:ext cx="3512100" cy="17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1"/>
          </p:nvPr>
        </p:nvSpPr>
        <p:spPr>
          <a:xfrm>
            <a:off x="5372100" y="2642625"/>
            <a:ext cx="28227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1956"/>
            </a:avLst>
          </a:prstGeom>
          <a:noFill/>
          <a:ln>
            <a:noFill/>
          </a:ln>
        </p:spPr>
      </p:sp>
      <p:sp>
        <p:nvSpPr>
          <p:cNvPr id="149" name="Google Shape;149;p35"/>
          <p:cNvSpPr txBox="1">
            <a:spLocks noGrp="1"/>
          </p:cNvSpPr>
          <p:nvPr>
            <p:ph type="subTitle" idx="3"/>
          </p:nvPr>
        </p:nvSpPr>
        <p:spPr>
          <a:xfrm>
            <a:off x="5372100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9501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989513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3644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1 (dark)" preserve="1">
  <p:cSld name="image_with_text_01 (dark)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5417750" y="921300"/>
            <a:ext cx="3512100" cy="17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body" idx="1"/>
          </p:nvPr>
        </p:nvSpPr>
        <p:spPr>
          <a:xfrm>
            <a:off x="5372100" y="2641475"/>
            <a:ext cx="28227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543"/>
            </a:avLst>
          </a:prstGeom>
          <a:noFill/>
          <a:ln>
            <a:noFill/>
          </a:ln>
        </p:spPr>
      </p:sp>
      <p:sp>
        <p:nvSpPr>
          <p:cNvPr id="159" name="Google Shape;159;p36"/>
          <p:cNvSpPr txBox="1">
            <a:spLocks noGrp="1"/>
          </p:cNvSpPr>
          <p:nvPr>
            <p:ph type="subTitle" idx="3"/>
          </p:nvPr>
        </p:nvSpPr>
        <p:spPr>
          <a:xfrm>
            <a:off x="5372100" y="603588"/>
            <a:ext cx="30438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9501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989513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5679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3" preserve="1">
  <p:cSld name="image_with_text_0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4680925" y="1325650"/>
            <a:ext cx="42489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4625700" y="2651301"/>
            <a:ext cx="41862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>
            <a:spLocks noGrp="1"/>
          </p:cNvSpPr>
          <p:nvPr>
            <p:ph type="pic" idx="2"/>
          </p:nvPr>
        </p:nvSpPr>
        <p:spPr>
          <a:xfrm>
            <a:off x="641500" y="423325"/>
            <a:ext cx="2745300" cy="39582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69" name="Google Shape;169;p37"/>
          <p:cNvSpPr txBox="1">
            <a:spLocks noGrp="1"/>
          </p:cNvSpPr>
          <p:nvPr>
            <p:ph type="subTitle" idx="3"/>
          </p:nvPr>
        </p:nvSpPr>
        <p:spPr>
          <a:xfrm>
            <a:off x="4625700" y="654450"/>
            <a:ext cx="36825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6801" y="2040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386801" y="4384826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5650" y="4384826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5650" y="2040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377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3 (dark)" preserve="1">
  <p:cSld name="image_with_text_03 (dark)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4625700" y="2651760"/>
            <a:ext cx="4186200" cy="21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8"/>
          <p:cNvSpPr>
            <a:spLocks noGrp="1"/>
          </p:cNvSpPr>
          <p:nvPr>
            <p:ph type="pic" idx="2"/>
          </p:nvPr>
        </p:nvSpPr>
        <p:spPr>
          <a:xfrm>
            <a:off x="638200" y="423325"/>
            <a:ext cx="2745300" cy="39582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78" name="Google Shape;178;p38"/>
          <p:cNvSpPr txBox="1">
            <a:spLocks noGrp="1"/>
          </p:cNvSpPr>
          <p:nvPr>
            <p:ph type="subTitle" idx="3"/>
          </p:nvPr>
        </p:nvSpPr>
        <p:spPr>
          <a:xfrm>
            <a:off x="4625700" y="654450"/>
            <a:ext cx="36825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79" name="Google Shape;17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801" y="2040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86801" y="4384826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5650" y="4384826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5650" y="204051"/>
            <a:ext cx="222550" cy="2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4680925" y="1325650"/>
            <a:ext cx="42489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9287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2" preserve="1">
  <p:cSld name="image_with_text_0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title"/>
          </p:nvPr>
        </p:nvSpPr>
        <p:spPr>
          <a:xfrm>
            <a:off x="220775" y="1427550"/>
            <a:ext cx="3512100" cy="13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1"/>
          </p:nvPr>
        </p:nvSpPr>
        <p:spPr>
          <a:xfrm>
            <a:off x="175125" y="2980944"/>
            <a:ext cx="3460200" cy="17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39"/>
          <p:cNvSpPr>
            <a:spLocks noGrp="1"/>
          </p:cNvSpPr>
          <p:nvPr>
            <p:ph type="pic" idx="2"/>
          </p:nvPr>
        </p:nvSpPr>
        <p:spPr>
          <a:xfrm>
            <a:off x="535935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89" name="Google Shape;189;p39"/>
          <p:cNvSpPr txBox="1">
            <a:spLocks noGrp="1"/>
          </p:cNvSpPr>
          <p:nvPr>
            <p:ph type="subTitle" idx="3"/>
          </p:nvPr>
        </p:nvSpPr>
        <p:spPr>
          <a:xfrm>
            <a:off x="175125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7350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707362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133501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133501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86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75125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625700" y="1400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5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with_text_02 (dark)" preserve="1">
  <p:cSld name="image_with_text_02 (dark)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220775" y="1427550"/>
            <a:ext cx="3512100" cy="12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175125" y="2985150"/>
            <a:ext cx="34602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40"/>
          <p:cNvSpPr>
            <a:spLocks noGrp="1"/>
          </p:cNvSpPr>
          <p:nvPr>
            <p:ph type="pic" idx="2"/>
          </p:nvPr>
        </p:nvSpPr>
        <p:spPr>
          <a:xfrm>
            <a:off x="535935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199" name="Google Shape;199;p40"/>
          <p:cNvSpPr txBox="1">
            <a:spLocks noGrp="1"/>
          </p:cNvSpPr>
          <p:nvPr>
            <p:ph type="subTitle" idx="3"/>
          </p:nvPr>
        </p:nvSpPr>
        <p:spPr>
          <a:xfrm>
            <a:off x="175125" y="654450"/>
            <a:ext cx="3043800" cy="1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7350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707362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133501" y="426210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133501" y="654451"/>
            <a:ext cx="222550" cy="2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4900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1" preserve="1">
  <p:cSld name="statistics_0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>
            <a:spLocks noGrp="1"/>
          </p:cNvSpPr>
          <p:nvPr>
            <p:ph type="title" hasCustomPrompt="1"/>
          </p:nvPr>
        </p:nvSpPr>
        <p:spPr>
          <a:xfrm>
            <a:off x="1684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41"/>
          <p:cNvSpPr txBox="1">
            <a:spLocks noGrp="1"/>
          </p:cNvSpPr>
          <p:nvPr>
            <p:ph type="title" idx="2" hasCustomPrompt="1"/>
          </p:nvPr>
        </p:nvSpPr>
        <p:spPr>
          <a:xfrm>
            <a:off x="31421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41"/>
          <p:cNvSpPr txBox="1">
            <a:spLocks noGrp="1"/>
          </p:cNvSpPr>
          <p:nvPr>
            <p:ph type="title" idx="3" hasCustomPrompt="1"/>
          </p:nvPr>
        </p:nvSpPr>
        <p:spPr>
          <a:xfrm>
            <a:off x="46257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 idx="4" hasCustomPrompt="1"/>
          </p:nvPr>
        </p:nvSpPr>
        <p:spPr>
          <a:xfrm>
            <a:off x="6109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11" name="Google Shape;211;p41"/>
          <p:cNvCxnSpPr/>
          <p:nvPr/>
        </p:nvCxnSpPr>
        <p:spPr>
          <a:xfrm>
            <a:off x="1718425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1"/>
          <p:cNvCxnSpPr/>
          <p:nvPr/>
        </p:nvCxnSpPr>
        <p:spPr>
          <a:xfrm>
            <a:off x="3172063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41"/>
          <p:cNvCxnSpPr/>
          <p:nvPr/>
        </p:nvCxnSpPr>
        <p:spPr>
          <a:xfrm>
            <a:off x="46415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41"/>
          <p:cNvCxnSpPr/>
          <p:nvPr/>
        </p:nvCxnSpPr>
        <p:spPr>
          <a:xfrm>
            <a:off x="61092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41"/>
          <p:cNvSpPr txBox="1">
            <a:spLocks noGrp="1"/>
          </p:cNvSpPr>
          <p:nvPr>
            <p:ph type="subTitle" idx="1"/>
          </p:nvPr>
        </p:nvSpPr>
        <p:spPr>
          <a:xfrm>
            <a:off x="170860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subTitle" idx="5"/>
          </p:nvPr>
        </p:nvSpPr>
        <p:spPr>
          <a:xfrm>
            <a:off x="317207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6"/>
          </p:nvPr>
        </p:nvSpPr>
        <p:spPr>
          <a:xfrm>
            <a:off x="463555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subTitle" idx="7"/>
          </p:nvPr>
        </p:nvSpPr>
        <p:spPr>
          <a:xfrm>
            <a:off x="609902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84013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1 (dark)" preserve="1">
  <p:cSld name="statistics_01 (dark)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>
            <a:spLocks noGrp="1"/>
          </p:cNvSpPr>
          <p:nvPr>
            <p:ph type="title" hasCustomPrompt="1"/>
          </p:nvPr>
        </p:nvSpPr>
        <p:spPr>
          <a:xfrm>
            <a:off x="1684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 idx="2" hasCustomPrompt="1"/>
          </p:nvPr>
        </p:nvSpPr>
        <p:spPr>
          <a:xfrm>
            <a:off x="31421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42"/>
          <p:cNvSpPr txBox="1">
            <a:spLocks noGrp="1"/>
          </p:cNvSpPr>
          <p:nvPr>
            <p:ph type="title" idx="3" hasCustomPrompt="1"/>
          </p:nvPr>
        </p:nvSpPr>
        <p:spPr>
          <a:xfrm>
            <a:off x="46257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42"/>
          <p:cNvSpPr txBox="1">
            <a:spLocks noGrp="1"/>
          </p:cNvSpPr>
          <p:nvPr>
            <p:ph type="title" idx="4" hasCustomPrompt="1"/>
          </p:nvPr>
        </p:nvSpPr>
        <p:spPr>
          <a:xfrm>
            <a:off x="6109300" y="941900"/>
            <a:ext cx="1347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25" name="Google Shape;225;p42"/>
          <p:cNvCxnSpPr/>
          <p:nvPr/>
        </p:nvCxnSpPr>
        <p:spPr>
          <a:xfrm>
            <a:off x="1718425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42"/>
          <p:cNvCxnSpPr/>
          <p:nvPr/>
        </p:nvCxnSpPr>
        <p:spPr>
          <a:xfrm>
            <a:off x="3172063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42"/>
          <p:cNvCxnSpPr/>
          <p:nvPr/>
        </p:nvCxnSpPr>
        <p:spPr>
          <a:xfrm>
            <a:off x="46415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2"/>
          <p:cNvCxnSpPr/>
          <p:nvPr/>
        </p:nvCxnSpPr>
        <p:spPr>
          <a:xfrm>
            <a:off x="6109288" y="288695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42"/>
          <p:cNvSpPr txBox="1">
            <a:spLocks noGrp="1"/>
          </p:cNvSpPr>
          <p:nvPr>
            <p:ph type="subTitle" idx="1"/>
          </p:nvPr>
        </p:nvSpPr>
        <p:spPr>
          <a:xfrm>
            <a:off x="170860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5"/>
          </p:nvPr>
        </p:nvSpPr>
        <p:spPr>
          <a:xfrm>
            <a:off x="317207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6"/>
          </p:nvPr>
        </p:nvSpPr>
        <p:spPr>
          <a:xfrm>
            <a:off x="4635550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subTitle" idx="7"/>
          </p:nvPr>
        </p:nvSpPr>
        <p:spPr>
          <a:xfrm>
            <a:off x="6099025" y="3063700"/>
            <a:ext cx="13158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8340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2" preserve="1">
  <p:cSld name="statistics_02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914400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subTitle" idx="2"/>
          </p:nvPr>
        </p:nvSpPr>
        <p:spPr>
          <a:xfrm>
            <a:off x="338473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3"/>
          </p:nvPr>
        </p:nvSpPr>
        <p:spPr>
          <a:xfrm>
            <a:off x="585507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subTitle" idx="4"/>
          </p:nvPr>
        </p:nvSpPr>
        <p:spPr>
          <a:xfrm>
            <a:off x="914400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ubTitle" idx="5"/>
          </p:nvPr>
        </p:nvSpPr>
        <p:spPr>
          <a:xfrm>
            <a:off x="338473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subTitle" idx="6"/>
          </p:nvPr>
        </p:nvSpPr>
        <p:spPr>
          <a:xfrm>
            <a:off x="585507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41" name="Google Shape;241;p43"/>
          <p:cNvSpPr>
            <a:spLocks noGrp="1"/>
          </p:cNvSpPr>
          <p:nvPr>
            <p:ph type="pic" idx="7"/>
          </p:nvPr>
        </p:nvSpPr>
        <p:spPr>
          <a:xfrm>
            <a:off x="1425975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43"/>
          <p:cNvSpPr>
            <a:spLocks noGrp="1"/>
          </p:cNvSpPr>
          <p:nvPr>
            <p:ph type="pic" idx="8"/>
          </p:nvPr>
        </p:nvSpPr>
        <p:spPr>
          <a:xfrm>
            <a:off x="3883900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3"/>
          <p:cNvSpPr>
            <a:spLocks noGrp="1"/>
          </p:cNvSpPr>
          <p:nvPr>
            <p:ph type="pic" idx="9"/>
          </p:nvPr>
        </p:nvSpPr>
        <p:spPr>
          <a:xfrm>
            <a:off x="6341825" y="1139075"/>
            <a:ext cx="1366200" cy="125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03786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stics_02 (dark)" preserve="1">
  <p:cSld name="statistics_02 (dark)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>
            <a:spLocks noGrp="1"/>
          </p:cNvSpPr>
          <p:nvPr>
            <p:ph type="subTitle" idx="1"/>
          </p:nvPr>
        </p:nvSpPr>
        <p:spPr>
          <a:xfrm>
            <a:off x="914400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subTitle" idx="2"/>
          </p:nvPr>
        </p:nvSpPr>
        <p:spPr>
          <a:xfrm>
            <a:off x="338473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subTitle" idx="3"/>
          </p:nvPr>
        </p:nvSpPr>
        <p:spPr>
          <a:xfrm>
            <a:off x="5855079" y="3251875"/>
            <a:ext cx="2339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4"/>
          </p:nvPr>
        </p:nvSpPr>
        <p:spPr>
          <a:xfrm>
            <a:off x="914400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5"/>
          </p:nvPr>
        </p:nvSpPr>
        <p:spPr>
          <a:xfrm>
            <a:off x="338473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6"/>
          </p:nvPr>
        </p:nvSpPr>
        <p:spPr>
          <a:xfrm>
            <a:off x="5855079" y="2667825"/>
            <a:ext cx="2339700" cy="6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anrope SemiBold"/>
              <a:buNone/>
              <a:defRPr sz="19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>
            <a:spLocks noGrp="1"/>
          </p:cNvSpPr>
          <p:nvPr>
            <p:ph type="pic" idx="7"/>
          </p:nvPr>
        </p:nvSpPr>
        <p:spPr>
          <a:xfrm>
            <a:off x="1425975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44"/>
          <p:cNvSpPr>
            <a:spLocks noGrp="1"/>
          </p:cNvSpPr>
          <p:nvPr>
            <p:ph type="pic" idx="8"/>
          </p:nvPr>
        </p:nvSpPr>
        <p:spPr>
          <a:xfrm>
            <a:off x="3883900" y="1139075"/>
            <a:ext cx="1392300" cy="12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4"/>
          <p:cNvSpPr>
            <a:spLocks noGrp="1"/>
          </p:cNvSpPr>
          <p:nvPr>
            <p:ph type="pic" idx="9"/>
          </p:nvPr>
        </p:nvSpPr>
        <p:spPr>
          <a:xfrm>
            <a:off x="6341825" y="1139075"/>
            <a:ext cx="1366200" cy="125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58709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_mock 01" preserve="1">
  <p:cSld name="product_mock 0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785076"/>
            <a:ext cx="50314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5"/>
          <p:cNvSpPr>
            <a:spLocks noGrp="1"/>
          </p:cNvSpPr>
          <p:nvPr>
            <p:ph type="pic" idx="2"/>
          </p:nvPr>
        </p:nvSpPr>
        <p:spPr>
          <a:xfrm>
            <a:off x="0" y="962325"/>
            <a:ext cx="4271400" cy="33387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6117600" y="1031050"/>
            <a:ext cx="2077200" cy="2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4724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_mock 01 (dark)" preserve="1">
  <p:cSld name="product_mock 01 (dark)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785076"/>
            <a:ext cx="50314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>
            <a:spLocks noGrp="1"/>
          </p:cNvSpPr>
          <p:nvPr>
            <p:ph type="pic" idx="2"/>
          </p:nvPr>
        </p:nvSpPr>
        <p:spPr>
          <a:xfrm>
            <a:off x="0" y="962325"/>
            <a:ext cx="4271400" cy="33387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6117600" y="1031050"/>
            <a:ext cx="2077200" cy="2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378" lvl="1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566" lvl="2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754" lvl="3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5943" lvl="4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132" lvl="5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320" lvl="6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509" lvl="7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697" lvl="8" indent="-30479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3485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1" preserve="1">
  <p:cSld name="contents 0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>
            <a:spLocks noGrp="1"/>
          </p:cNvSpPr>
          <p:nvPr>
            <p:ph type="pic" idx="2"/>
          </p:nvPr>
        </p:nvSpPr>
        <p:spPr>
          <a:xfrm>
            <a:off x="196400" y="176750"/>
            <a:ext cx="3575400" cy="4772400"/>
          </a:xfrm>
          <a:prstGeom prst="roundRect">
            <a:avLst>
              <a:gd name="adj" fmla="val 3570"/>
            </a:avLst>
          </a:prstGeom>
          <a:noFill/>
          <a:ln>
            <a:noFill/>
          </a:ln>
        </p:spPr>
      </p:sp>
      <p:sp>
        <p:nvSpPr>
          <p:cNvPr id="267" name="Google Shape;267;p47"/>
          <p:cNvSpPr txBox="1">
            <a:spLocks noGrp="1"/>
          </p:cNvSpPr>
          <p:nvPr>
            <p:ph type="title" hasCustomPrompt="1"/>
          </p:nvPr>
        </p:nvSpPr>
        <p:spPr>
          <a:xfrm>
            <a:off x="46257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68" name="Google Shape;268;p47"/>
          <p:cNvSpPr txBox="1">
            <a:spLocks noGrp="1"/>
          </p:cNvSpPr>
          <p:nvPr>
            <p:ph type="title" idx="3" hasCustomPrompt="1"/>
          </p:nvPr>
        </p:nvSpPr>
        <p:spPr>
          <a:xfrm>
            <a:off x="60835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69" name="Google Shape;269;p47"/>
          <p:cNvSpPr txBox="1">
            <a:spLocks noGrp="1"/>
          </p:cNvSpPr>
          <p:nvPr>
            <p:ph type="title" idx="4" hasCustomPrompt="1"/>
          </p:nvPr>
        </p:nvSpPr>
        <p:spPr>
          <a:xfrm>
            <a:off x="75671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cxnSp>
        <p:nvCxnSpPr>
          <p:cNvPr id="270" name="Google Shape;270;p47"/>
          <p:cNvCxnSpPr/>
          <p:nvPr/>
        </p:nvCxnSpPr>
        <p:spPr>
          <a:xfrm>
            <a:off x="4659825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7"/>
          <p:cNvCxnSpPr/>
          <p:nvPr/>
        </p:nvCxnSpPr>
        <p:spPr>
          <a:xfrm>
            <a:off x="6113463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47"/>
          <p:cNvCxnSpPr/>
          <p:nvPr/>
        </p:nvCxnSpPr>
        <p:spPr>
          <a:xfrm>
            <a:off x="7582988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7"/>
          <p:cNvSpPr txBox="1">
            <a:spLocks noGrp="1"/>
          </p:cNvSpPr>
          <p:nvPr>
            <p:ph type="subTitle" idx="1"/>
          </p:nvPr>
        </p:nvSpPr>
        <p:spPr>
          <a:xfrm>
            <a:off x="465000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subTitle" idx="5"/>
          </p:nvPr>
        </p:nvSpPr>
        <p:spPr>
          <a:xfrm>
            <a:off x="6113475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6"/>
          </p:nvPr>
        </p:nvSpPr>
        <p:spPr>
          <a:xfrm>
            <a:off x="757695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title" idx="7" hasCustomPrompt="1"/>
          </p:nvPr>
        </p:nvSpPr>
        <p:spPr>
          <a:xfrm>
            <a:off x="46257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7" name="Google Shape;277;p47"/>
          <p:cNvSpPr txBox="1">
            <a:spLocks noGrp="1"/>
          </p:cNvSpPr>
          <p:nvPr>
            <p:ph type="title" idx="8" hasCustomPrompt="1"/>
          </p:nvPr>
        </p:nvSpPr>
        <p:spPr>
          <a:xfrm>
            <a:off x="60835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8" name="Google Shape;278;p47"/>
          <p:cNvSpPr txBox="1">
            <a:spLocks noGrp="1"/>
          </p:cNvSpPr>
          <p:nvPr>
            <p:ph type="title" idx="9" hasCustomPrompt="1"/>
          </p:nvPr>
        </p:nvSpPr>
        <p:spPr>
          <a:xfrm>
            <a:off x="75671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cxnSp>
        <p:nvCxnSpPr>
          <p:cNvPr id="279" name="Google Shape;279;p47"/>
          <p:cNvCxnSpPr/>
          <p:nvPr/>
        </p:nvCxnSpPr>
        <p:spPr>
          <a:xfrm>
            <a:off x="4659825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7"/>
          <p:cNvCxnSpPr/>
          <p:nvPr/>
        </p:nvCxnSpPr>
        <p:spPr>
          <a:xfrm>
            <a:off x="6113463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7"/>
          <p:cNvCxnSpPr/>
          <p:nvPr/>
        </p:nvCxnSpPr>
        <p:spPr>
          <a:xfrm>
            <a:off x="7582988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7"/>
          <p:cNvSpPr txBox="1">
            <a:spLocks noGrp="1"/>
          </p:cNvSpPr>
          <p:nvPr>
            <p:ph type="subTitle" idx="13"/>
          </p:nvPr>
        </p:nvSpPr>
        <p:spPr>
          <a:xfrm>
            <a:off x="465000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subTitle" idx="14"/>
          </p:nvPr>
        </p:nvSpPr>
        <p:spPr>
          <a:xfrm>
            <a:off x="6113475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7"/>
          <p:cNvSpPr txBox="1">
            <a:spLocks noGrp="1"/>
          </p:cNvSpPr>
          <p:nvPr>
            <p:ph type="subTitle" idx="15"/>
          </p:nvPr>
        </p:nvSpPr>
        <p:spPr>
          <a:xfrm>
            <a:off x="757695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4658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1 (dark)" preserve="1">
  <p:cSld name="contents 01 (dark)"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>
            <a:spLocks noGrp="1"/>
          </p:cNvSpPr>
          <p:nvPr>
            <p:ph type="pic" idx="2"/>
          </p:nvPr>
        </p:nvSpPr>
        <p:spPr>
          <a:xfrm>
            <a:off x="196400" y="176750"/>
            <a:ext cx="3575400" cy="4772400"/>
          </a:xfrm>
          <a:prstGeom prst="roundRect">
            <a:avLst>
              <a:gd name="adj" fmla="val 3570"/>
            </a:avLst>
          </a:prstGeom>
          <a:noFill/>
          <a:ln>
            <a:noFill/>
          </a:ln>
        </p:spPr>
      </p:sp>
      <p:sp>
        <p:nvSpPr>
          <p:cNvPr id="287" name="Google Shape;287;p48"/>
          <p:cNvSpPr txBox="1">
            <a:spLocks noGrp="1"/>
          </p:cNvSpPr>
          <p:nvPr>
            <p:ph type="title" hasCustomPrompt="1"/>
          </p:nvPr>
        </p:nvSpPr>
        <p:spPr>
          <a:xfrm>
            <a:off x="46257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3" hasCustomPrompt="1"/>
          </p:nvPr>
        </p:nvSpPr>
        <p:spPr>
          <a:xfrm>
            <a:off x="60835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48"/>
          <p:cNvSpPr txBox="1">
            <a:spLocks noGrp="1"/>
          </p:cNvSpPr>
          <p:nvPr>
            <p:ph type="title" idx="4" hasCustomPrompt="1"/>
          </p:nvPr>
        </p:nvSpPr>
        <p:spPr>
          <a:xfrm>
            <a:off x="7567100" y="6775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90" name="Google Shape;290;p48"/>
          <p:cNvCxnSpPr/>
          <p:nvPr/>
        </p:nvCxnSpPr>
        <p:spPr>
          <a:xfrm>
            <a:off x="4659825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/>
          <p:nvPr/>
        </p:nvCxnSpPr>
        <p:spPr>
          <a:xfrm>
            <a:off x="6113463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8"/>
          <p:cNvCxnSpPr/>
          <p:nvPr/>
        </p:nvCxnSpPr>
        <p:spPr>
          <a:xfrm>
            <a:off x="7582988" y="16255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48"/>
          <p:cNvSpPr txBox="1">
            <a:spLocks noGrp="1"/>
          </p:cNvSpPr>
          <p:nvPr>
            <p:ph type="subTitle" idx="1"/>
          </p:nvPr>
        </p:nvSpPr>
        <p:spPr>
          <a:xfrm>
            <a:off x="465000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8"/>
          <p:cNvSpPr txBox="1">
            <a:spLocks noGrp="1"/>
          </p:cNvSpPr>
          <p:nvPr>
            <p:ph type="subTitle" idx="5"/>
          </p:nvPr>
        </p:nvSpPr>
        <p:spPr>
          <a:xfrm>
            <a:off x="6113475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8"/>
          <p:cNvSpPr txBox="1">
            <a:spLocks noGrp="1"/>
          </p:cNvSpPr>
          <p:nvPr>
            <p:ph type="subTitle" idx="6"/>
          </p:nvPr>
        </p:nvSpPr>
        <p:spPr>
          <a:xfrm>
            <a:off x="7576950" y="16498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 idx="7" hasCustomPrompt="1"/>
          </p:nvPr>
        </p:nvSpPr>
        <p:spPr>
          <a:xfrm>
            <a:off x="46257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48"/>
          <p:cNvSpPr txBox="1">
            <a:spLocks noGrp="1"/>
          </p:cNvSpPr>
          <p:nvPr>
            <p:ph type="title" idx="8" hasCustomPrompt="1"/>
          </p:nvPr>
        </p:nvSpPr>
        <p:spPr>
          <a:xfrm>
            <a:off x="60835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48"/>
          <p:cNvSpPr txBox="1">
            <a:spLocks noGrp="1"/>
          </p:cNvSpPr>
          <p:nvPr>
            <p:ph type="title" idx="9" hasCustomPrompt="1"/>
          </p:nvPr>
        </p:nvSpPr>
        <p:spPr>
          <a:xfrm>
            <a:off x="7567100" y="2523750"/>
            <a:ext cx="13476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99" name="Google Shape;299;p48"/>
          <p:cNvCxnSpPr/>
          <p:nvPr/>
        </p:nvCxnSpPr>
        <p:spPr>
          <a:xfrm>
            <a:off x="4659825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8"/>
          <p:cNvCxnSpPr/>
          <p:nvPr/>
        </p:nvCxnSpPr>
        <p:spPr>
          <a:xfrm>
            <a:off x="6113463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48"/>
          <p:cNvCxnSpPr/>
          <p:nvPr/>
        </p:nvCxnSpPr>
        <p:spPr>
          <a:xfrm>
            <a:off x="7582988" y="3471700"/>
            <a:ext cx="131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48"/>
          <p:cNvSpPr txBox="1">
            <a:spLocks noGrp="1"/>
          </p:cNvSpPr>
          <p:nvPr>
            <p:ph type="subTitle" idx="13"/>
          </p:nvPr>
        </p:nvSpPr>
        <p:spPr>
          <a:xfrm>
            <a:off x="465000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subTitle" idx="14"/>
          </p:nvPr>
        </p:nvSpPr>
        <p:spPr>
          <a:xfrm>
            <a:off x="6113475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subTitle" idx="15"/>
          </p:nvPr>
        </p:nvSpPr>
        <p:spPr>
          <a:xfrm>
            <a:off x="7576950" y="3496050"/>
            <a:ext cx="13158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1204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02" preserve="1">
  <p:cSld name="contents 0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>
            <a:spLocks noGrp="1"/>
          </p:cNvSpPr>
          <p:nvPr>
            <p:ph type="pic" idx="2"/>
          </p:nvPr>
        </p:nvSpPr>
        <p:spPr>
          <a:xfrm>
            <a:off x="641500" y="884700"/>
            <a:ext cx="3348000" cy="3374100"/>
          </a:xfrm>
          <a:prstGeom prst="roundRect">
            <a:avLst>
              <a:gd name="adj" fmla="val 2734"/>
            </a:avLst>
          </a:prstGeom>
          <a:noFill/>
          <a:ln>
            <a:noFill/>
          </a:ln>
        </p:spPr>
      </p:sp>
      <p:sp>
        <p:nvSpPr>
          <p:cNvPr id="307" name="Google Shape;307;p49"/>
          <p:cNvSpPr txBox="1">
            <a:spLocks noGrp="1"/>
          </p:cNvSpPr>
          <p:nvPr>
            <p:ph type="title" hasCustomPrompt="1"/>
          </p:nvPr>
        </p:nvSpPr>
        <p:spPr>
          <a:xfrm>
            <a:off x="4154350" y="109980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308" name="Google Shape;308;p49"/>
          <p:cNvSpPr txBox="1">
            <a:spLocks noGrp="1"/>
          </p:cNvSpPr>
          <p:nvPr>
            <p:ph type="subTitle" idx="1"/>
          </p:nvPr>
        </p:nvSpPr>
        <p:spPr>
          <a:xfrm>
            <a:off x="6118500" y="111645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title" idx="3" hasCustomPrompt="1"/>
          </p:nvPr>
        </p:nvSpPr>
        <p:spPr>
          <a:xfrm>
            <a:off x="4154350" y="17773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310" name="Google Shape;310;p49"/>
          <p:cNvSpPr txBox="1">
            <a:spLocks noGrp="1"/>
          </p:cNvSpPr>
          <p:nvPr>
            <p:ph type="subTitle" idx="4"/>
          </p:nvPr>
        </p:nvSpPr>
        <p:spPr>
          <a:xfrm>
            <a:off x="6118500" y="17940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9"/>
          <p:cNvSpPr txBox="1">
            <a:spLocks noGrp="1"/>
          </p:cNvSpPr>
          <p:nvPr>
            <p:ph type="title" idx="5" hasCustomPrompt="1"/>
          </p:nvPr>
        </p:nvSpPr>
        <p:spPr>
          <a:xfrm>
            <a:off x="4154350" y="24715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312" name="Google Shape;312;p49"/>
          <p:cNvSpPr txBox="1">
            <a:spLocks noGrp="1"/>
          </p:cNvSpPr>
          <p:nvPr>
            <p:ph type="subTitle" idx="6"/>
          </p:nvPr>
        </p:nvSpPr>
        <p:spPr>
          <a:xfrm>
            <a:off x="6118500" y="24882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title" idx="7" hasCustomPrompt="1"/>
          </p:nvPr>
        </p:nvSpPr>
        <p:spPr>
          <a:xfrm>
            <a:off x="4154350" y="31657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314" name="Google Shape;314;p49"/>
          <p:cNvSpPr txBox="1">
            <a:spLocks noGrp="1"/>
          </p:cNvSpPr>
          <p:nvPr>
            <p:ph type="subTitle" idx="8"/>
          </p:nvPr>
        </p:nvSpPr>
        <p:spPr>
          <a:xfrm>
            <a:off x="6118500" y="31824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9"/>
          <p:cNvSpPr txBox="1">
            <a:spLocks noGrp="1"/>
          </p:cNvSpPr>
          <p:nvPr>
            <p:ph type="title" idx="9" hasCustomPrompt="1"/>
          </p:nvPr>
        </p:nvSpPr>
        <p:spPr>
          <a:xfrm>
            <a:off x="4154350" y="3859950"/>
            <a:ext cx="1347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 sz="14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316" name="Google Shape;316;p49"/>
          <p:cNvSpPr txBox="1">
            <a:spLocks noGrp="1"/>
          </p:cNvSpPr>
          <p:nvPr>
            <p:ph type="subTitle" idx="13"/>
          </p:nvPr>
        </p:nvSpPr>
        <p:spPr>
          <a:xfrm>
            <a:off x="6118500" y="3876600"/>
            <a:ext cx="2811300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76" y="4817100"/>
            <a:ext cx="372797" cy="11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9"/>
          <p:cNvCxnSpPr/>
          <p:nvPr/>
        </p:nvCxnSpPr>
        <p:spPr>
          <a:xfrm>
            <a:off x="4192975" y="932850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9"/>
          <p:cNvCxnSpPr/>
          <p:nvPr/>
        </p:nvCxnSpPr>
        <p:spPr>
          <a:xfrm>
            <a:off x="4192975" y="16020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9"/>
          <p:cNvCxnSpPr/>
          <p:nvPr/>
        </p:nvCxnSpPr>
        <p:spPr>
          <a:xfrm>
            <a:off x="4192975" y="228112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9"/>
          <p:cNvCxnSpPr/>
          <p:nvPr/>
        </p:nvCxnSpPr>
        <p:spPr>
          <a:xfrm>
            <a:off x="4192975" y="30077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9"/>
          <p:cNvCxnSpPr/>
          <p:nvPr/>
        </p:nvCxnSpPr>
        <p:spPr>
          <a:xfrm>
            <a:off x="4192975" y="3706475"/>
            <a:ext cx="4791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756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SemiBold"/>
              <a:buNone/>
              <a:defRPr sz="2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125" y="1152475"/>
            <a:ext cx="875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0">
          <p15:clr>
            <a:srgbClr val="E46962"/>
          </p15:clr>
        </p15:guide>
        <p15:guide id="2" pos="504">
          <p15:clr>
            <a:srgbClr val="E46962"/>
          </p15:clr>
        </p15:guide>
        <p15:guide id="3" pos="576">
          <p15:clr>
            <a:srgbClr val="E46962"/>
          </p15:clr>
        </p15:guide>
        <p15:guide id="4" pos="981">
          <p15:clr>
            <a:srgbClr val="E46962"/>
          </p15:clr>
        </p15:guide>
        <p15:guide id="5" pos="1061">
          <p15:clr>
            <a:srgbClr val="E46962"/>
          </p15:clr>
        </p15:guide>
        <p15:guide id="6" pos="1459">
          <p15:clr>
            <a:srgbClr val="E46962"/>
          </p15:clr>
        </p15:guide>
        <p15:guide id="7" pos="1512">
          <p15:clr>
            <a:srgbClr val="E46962"/>
          </p15:clr>
        </p15:guide>
        <p15:guide id="8" pos="1910">
          <p15:clr>
            <a:srgbClr val="E46962"/>
          </p15:clr>
        </p15:guide>
        <p15:guide id="9" pos="1979">
          <p15:clr>
            <a:srgbClr val="E46962"/>
          </p15:clr>
        </p15:guide>
        <p15:guide id="10" pos="2376">
          <p15:clr>
            <a:srgbClr val="E46962"/>
          </p15:clr>
        </p15:guide>
        <p15:guide id="11" pos="2447">
          <p15:clr>
            <a:srgbClr val="E46962"/>
          </p15:clr>
        </p15:guide>
        <p15:guide id="12" pos="2842">
          <p15:clr>
            <a:srgbClr val="E46962"/>
          </p15:clr>
        </p15:guide>
        <p15:guide id="13" pos="2914">
          <p15:clr>
            <a:srgbClr val="E46962"/>
          </p15:clr>
        </p15:guide>
        <p15:guide id="14" pos="3313">
          <p15:clr>
            <a:srgbClr val="E46962"/>
          </p15:clr>
        </p15:guide>
        <p15:guide id="15" pos="3384">
          <p15:clr>
            <a:srgbClr val="E46962"/>
          </p15:clr>
        </p15:guide>
        <p15:guide id="16" pos="3775">
          <p15:clr>
            <a:srgbClr val="E46962"/>
          </p15:clr>
        </p15:guide>
        <p15:guide id="17" pos="3854">
          <p15:clr>
            <a:srgbClr val="E46962"/>
          </p15:clr>
        </p15:guide>
        <p15:guide id="18" pos="4236">
          <p15:clr>
            <a:srgbClr val="E46962"/>
          </p15:clr>
        </p15:guide>
        <p15:guide id="19" pos="4301">
          <p15:clr>
            <a:srgbClr val="E46962"/>
          </p15:clr>
        </p15:guide>
        <p15:guide id="20" pos="4699">
          <p15:clr>
            <a:srgbClr val="E46962"/>
          </p15:clr>
        </p15:guide>
        <p15:guide id="21" pos="4767">
          <p15:clr>
            <a:srgbClr val="E46962"/>
          </p15:clr>
        </p15:guide>
        <p15:guide id="22" pos="5162">
          <p15:clr>
            <a:srgbClr val="E46962"/>
          </p15:clr>
        </p15:guide>
        <p15:guide id="23" pos="5232">
          <p15:clr>
            <a:srgbClr val="E46962"/>
          </p15:clr>
        </p15:guide>
        <p15:guide id="24" pos="5625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SemiBold"/>
              <a:buNone/>
              <a:defRPr sz="2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125" y="1152475"/>
            <a:ext cx="875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2974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  <p:sldLayoutId id="2147483750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0">
          <p15:clr>
            <a:srgbClr val="E46962"/>
          </p15:clr>
        </p15:guide>
        <p15:guide id="2" pos="504">
          <p15:clr>
            <a:srgbClr val="E46962"/>
          </p15:clr>
        </p15:guide>
        <p15:guide id="3" pos="576">
          <p15:clr>
            <a:srgbClr val="E46962"/>
          </p15:clr>
        </p15:guide>
        <p15:guide id="4" pos="981">
          <p15:clr>
            <a:srgbClr val="E46962"/>
          </p15:clr>
        </p15:guide>
        <p15:guide id="5" pos="1061">
          <p15:clr>
            <a:srgbClr val="E46962"/>
          </p15:clr>
        </p15:guide>
        <p15:guide id="6" pos="1459">
          <p15:clr>
            <a:srgbClr val="E46962"/>
          </p15:clr>
        </p15:guide>
        <p15:guide id="7" pos="1512">
          <p15:clr>
            <a:srgbClr val="E46962"/>
          </p15:clr>
        </p15:guide>
        <p15:guide id="8" pos="1910">
          <p15:clr>
            <a:srgbClr val="E46962"/>
          </p15:clr>
        </p15:guide>
        <p15:guide id="9" pos="1979">
          <p15:clr>
            <a:srgbClr val="E46962"/>
          </p15:clr>
        </p15:guide>
        <p15:guide id="10" pos="2376">
          <p15:clr>
            <a:srgbClr val="E46962"/>
          </p15:clr>
        </p15:guide>
        <p15:guide id="11" pos="2447">
          <p15:clr>
            <a:srgbClr val="E46962"/>
          </p15:clr>
        </p15:guide>
        <p15:guide id="12" pos="2842">
          <p15:clr>
            <a:srgbClr val="E46962"/>
          </p15:clr>
        </p15:guide>
        <p15:guide id="13" pos="2914">
          <p15:clr>
            <a:srgbClr val="E46962"/>
          </p15:clr>
        </p15:guide>
        <p15:guide id="14" pos="3313">
          <p15:clr>
            <a:srgbClr val="E46962"/>
          </p15:clr>
        </p15:guide>
        <p15:guide id="15" pos="3384">
          <p15:clr>
            <a:srgbClr val="E46962"/>
          </p15:clr>
        </p15:guide>
        <p15:guide id="16" pos="3775">
          <p15:clr>
            <a:srgbClr val="E46962"/>
          </p15:clr>
        </p15:guide>
        <p15:guide id="17" pos="3854">
          <p15:clr>
            <a:srgbClr val="E46962"/>
          </p15:clr>
        </p15:guide>
        <p15:guide id="18" pos="4236">
          <p15:clr>
            <a:srgbClr val="E46962"/>
          </p15:clr>
        </p15:guide>
        <p15:guide id="19" pos="4301">
          <p15:clr>
            <a:srgbClr val="E46962"/>
          </p15:clr>
        </p15:guide>
        <p15:guide id="20" pos="4699">
          <p15:clr>
            <a:srgbClr val="E46962"/>
          </p15:clr>
        </p15:guide>
        <p15:guide id="21" pos="4767">
          <p15:clr>
            <a:srgbClr val="E46962"/>
          </p15:clr>
        </p15:guide>
        <p15:guide id="22" pos="5162">
          <p15:clr>
            <a:srgbClr val="E46962"/>
          </p15:clr>
        </p15:guide>
        <p15:guide id="23" pos="5232">
          <p15:clr>
            <a:srgbClr val="E46962"/>
          </p15:clr>
        </p15:guide>
        <p15:guide id="24" pos="562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0.jp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2.jpe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1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8.png"/><Relationship Id="rId4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8.png"/><Relationship Id="rId4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3.png"/><Relationship Id="rId5" Type="http://schemas.openxmlformats.org/officeDocument/2006/relationships/image" Target="../media/image10.png"/><Relationship Id="rId10" Type="http://schemas.openxmlformats.org/officeDocument/2006/relationships/image" Target="../media/image82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ctrTitle"/>
          </p:nvPr>
        </p:nvSpPr>
        <p:spPr>
          <a:xfrm>
            <a:off x="210441" y="1150171"/>
            <a:ext cx="8723118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From Research Tools to </a:t>
            </a:r>
            <a:br>
              <a:rPr lang="en-US" sz="4000" b="1" dirty="0"/>
            </a:br>
            <a:r>
              <a:rPr lang="en-US" sz="4000" b="1" dirty="0"/>
              <a:t>Long-Horizon AI-Assisted Science</a:t>
            </a:r>
            <a:endParaRPr sz="1600" dirty="0">
              <a:solidFill>
                <a:srgbClr val="FFFFFF"/>
              </a:solidFill>
            </a:endParaRPr>
          </a:p>
          <a:p>
            <a:br>
              <a:rPr lang="en" sz="1400" dirty="0">
                <a:solidFill>
                  <a:srgbClr val="FFFFFF"/>
                </a:solidFill>
              </a:rPr>
            </a:br>
            <a:r>
              <a:rPr lang="en" sz="1400" dirty="0">
                <a:solidFill>
                  <a:srgbClr val="FFFFFF"/>
                </a:solidFill>
              </a:rPr>
              <a:t>Peter Clark</a:t>
            </a:r>
            <a:br>
              <a:rPr lang="en" sz="1400" dirty="0">
                <a:solidFill>
                  <a:srgbClr val="FFFFFF"/>
                </a:solidFill>
              </a:rPr>
            </a:br>
            <a:r>
              <a:rPr lang="en" sz="1400" dirty="0">
                <a:solidFill>
                  <a:srgbClr val="FFFFFF"/>
                </a:solidFill>
              </a:rPr>
              <a:t>peterc@allenai.org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43174-FA25-4A80-5713-AE308D48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17" y="773274"/>
            <a:ext cx="559356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71"/>
          <p:cNvSpPr txBox="1">
            <a:spLocks noGrp="1"/>
          </p:cNvSpPr>
          <p:nvPr>
            <p:ph type="title"/>
          </p:nvPr>
        </p:nvSpPr>
        <p:spPr>
          <a:xfrm>
            <a:off x="217992" y="1861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anrope"/>
                <a:ea typeface="Manrope"/>
                <a:cs typeface="Manrope"/>
                <a:sym typeface="Manrope"/>
              </a:rPr>
              <a:t>2. Asta </a:t>
            </a:r>
            <a:r>
              <a:rPr lang="en" sz="40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Summarize Literature</a:t>
            </a:r>
            <a:endParaRPr sz="40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0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52" name="Google Shape;1252;p171"/>
          <p:cNvSpPr txBox="1"/>
          <p:nvPr/>
        </p:nvSpPr>
        <p:spPr>
          <a:xfrm>
            <a:off x="230166" y="964355"/>
            <a:ext cx="7850711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Synthesizes long-form reports</a:t>
            </a:r>
            <a:endParaRPr sz="15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Attributes sources with excerpts, links to Semantic Reader</a:t>
            </a:r>
            <a:endParaRPr sz="15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Open-source (w/ index API)</a:t>
            </a:r>
            <a:endParaRPr sz="15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Greatly outperforms OpenAI Deep Research on citation F1</a:t>
            </a:r>
            <a:endParaRPr sz="15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B9C1-0C6C-1C53-BEF5-49ABBFCF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" y="2332189"/>
            <a:ext cx="3988526" cy="2625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03414-AAC7-30C5-93C3-E2E4D7472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856" y="2307770"/>
            <a:ext cx="4150820" cy="2649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holarqa-speeded">
            <a:hlinkClick r:id="" action="ppaction://media"/>
            <a:extLst>
              <a:ext uri="{FF2B5EF4-FFF2-40B4-BE49-F238E27FC236}">
                <a16:creationId xmlns:a16="http://schemas.microsoft.com/office/drawing/2014/main" id="{BFAFCB21-FA48-5F3D-3567-B7348E3D1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23874"/>
            <a:ext cx="9144000" cy="42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72"/>
          <p:cNvSpPr txBox="1">
            <a:spLocks noGrp="1"/>
          </p:cNvSpPr>
          <p:nvPr>
            <p:ph type="title"/>
          </p:nvPr>
        </p:nvSpPr>
        <p:spPr>
          <a:xfrm>
            <a:off x="1751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Asta </a:t>
            </a:r>
            <a:r>
              <a:rPr lang="en" dirty="0">
                <a:solidFill>
                  <a:schemeClr val="dk2"/>
                </a:solidFill>
              </a:rPr>
              <a:t>Analyze Data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59" name="Google Shape;1259;p172"/>
          <p:cNvSpPr txBox="1"/>
          <p:nvPr/>
        </p:nvSpPr>
        <p:spPr>
          <a:xfrm>
            <a:off x="187300" y="1223225"/>
            <a:ext cx="42564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529C"/>
                </a:solidFill>
                <a:latin typeface="Manrope"/>
                <a:ea typeface="Manrope"/>
                <a:cs typeface="Manrope"/>
                <a:sym typeface="Manrope"/>
              </a:rPr>
              <a:t>● </a:t>
            </a:r>
            <a:r>
              <a:rPr lang="en" sz="18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Interactive analysis of data</a:t>
            </a:r>
            <a:endParaRPr sz="18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529C"/>
                </a:solidFill>
                <a:latin typeface="Manrope"/>
                <a:ea typeface="Manrope"/>
                <a:cs typeface="Manrope"/>
                <a:sym typeface="Manrope"/>
              </a:rPr>
              <a:t>● </a:t>
            </a:r>
            <a:r>
              <a:rPr lang="en" sz="18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Data kept locally</a:t>
            </a:r>
            <a:endParaRPr sz="18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529C"/>
                </a:solidFill>
                <a:latin typeface="Manrope"/>
                <a:ea typeface="Manrope"/>
                <a:cs typeface="Manrope"/>
                <a:sym typeface="Manrope"/>
              </a:rPr>
              <a:t>● </a:t>
            </a:r>
            <a:r>
              <a:rPr lang="en" sz="1800" dirty="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Full tracability and reproducibility</a:t>
            </a:r>
            <a:endParaRPr sz="1800" dirty="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52C3D-66FB-9FE3-510D-7A63856B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66" y="1285394"/>
            <a:ext cx="4788234" cy="27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4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FDE84C-E2FD-0099-DA16-E0F289CD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087"/>
          <a:stretch>
            <a:fillRect/>
          </a:stretch>
        </p:blipFill>
        <p:spPr>
          <a:xfrm>
            <a:off x="5397710" y="2902134"/>
            <a:ext cx="2850361" cy="2184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B6B7C-AD7F-D7DF-A432-600E3606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38" y="865338"/>
            <a:ext cx="2889041" cy="400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4648E4-DCD9-BDD3-E658-02AF342E9590}"/>
              </a:ext>
            </a:extLst>
          </p:cNvPr>
          <p:cNvSpPr/>
          <p:nvPr/>
        </p:nvSpPr>
        <p:spPr bwMode="auto">
          <a:xfrm>
            <a:off x="5793452" y="4203784"/>
            <a:ext cx="514350" cy="1143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8A502B-04DF-FCCE-FB77-252C4B35FFB0}"/>
              </a:ext>
            </a:extLst>
          </p:cNvPr>
          <p:cNvSpPr/>
          <p:nvPr/>
        </p:nvSpPr>
        <p:spPr bwMode="auto">
          <a:xfrm>
            <a:off x="5797759" y="3598413"/>
            <a:ext cx="514350" cy="1714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2BC5C56-FA02-7854-99D2-783073FC903F}"/>
              </a:ext>
            </a:extLst>
          </p:cNvPr>
          <p:cNvSpPr/>
          <p:nvPr/>
        </p:nvSpPr>
        <p:spPr bwMode="auto">
          <a:xfrm>
            <a:off x="6119789" y="2514888"/>
            <a:ext cx="228600" cy="324967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A3E7E85-D80C-FFA5-E018-B432A16F54ED}"/>
              </a:ext>
            </a:extLst>
          </p:cNvPr>
          <p:cNvSpPr/>
          <p:nvPr/>
        </p:nvSpPr>
        <p:spPr bwMode="auto">
          <a:xfrm>
            <a:off x="6376628" y="2514888"/>
            <a:ext cx="228600" cy="324967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025D4-DBC1-98D8-2623-7D71EB1792B6}"/>
              </a:ext>
            </a:extLst>
          </p:cNvPr>
          <p:cNvSpPr txBox="1"/>
          <p:nvPr/>
        </p:nvSpPr>
        <p:spPr>
          <a:xfrm>
            <a:off x="5577228" y="2435243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before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F2605-D77F-99A5-381E-8DC5DFBE4A64}"/>
              </a:ext>
            </a:extLst>
          </p:cNvPr>
          <p:cNvSpPr txBox="1"/>
          <p:nvPr/>
        </p:nvSpPr>
        <p:spPr>
          <a:xfrm>
            <a:off x="6518771" y="240896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after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40FB0-4EBE-5C87-D62B-584FA69B8E5F}"/>
              </a:ext>
            </a:extLst>
          </p:cNvPr>
          <p:cNvSpPr txBox="1"/>
          <p:nvPr/>
        </p:nvSpPr>
        <p:spPr>
          <a:xfrm>
            <a:off x="4575061" y="3625587"/>
            <a:ext cx="758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genes of interest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F48548-FBF9-CE60-5AD1-D508AD161EDB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5214247" y="3769863"/>
            <a:ext cx="579206" cy="17145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F9AE24-175C-92E9-AB79-0DA04298E3C2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5209940" y="3941314"/>
            <a:ext cx="583513" cy="31962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F2BD05-C7B8-6C98-A59A-FF3E7D20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09" y="1674941"/>
            <a:ext cx="758362" cy="7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F947C1B2-1BB3-9FD7-787C-DF8C62D7D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27" y="1674941"/>
            <a:ext cx="758362" cy="7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5562DFC1-24E4-5265-A888-4CE28270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45" y="1674941"/>
            <a:ext cx="758362" cy="7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9AB0DC32-C2D5-2362-D2A9-04C58DAC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63" y="1674941"/>
            <a:ext cx="758362" cy="7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29BD07-9985-9F7D-9F7A-18893F320106}"/>
              </a:ext>
            </a:extLst>
          </p:cNvPr>
          <p:cNvSpPr txBox="1"/>
          <p:nvPr/>
        </p:nvSpPr>
        <p:spPr>
          <a:xfrm flipH="1">
            <a:off x="8290286" y="1741060"/>
            <a:ext cx="374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A94F9-3658-D418-5728-B6DAC22E2FA7}"/>
              </a:ext>
            </a:extLst>
          </p:cNvPr>
          <p:cNvSpPr txBox="1"/>
          <p:nvPr/>
        </p:nvSpPr>
        <p:spPr>
          <a:xfrm flipH="1">
            <a:off x="8305634" y="3077426"/>
            <a:ext cx="374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649D9B-73E4-2BB6-668D-DB528BC7B939}"/>
              </a:ext>
            </a:extLst>
          </p:cNvPr>
          <p:cNvSpPr txBox="1"/>
          <p:nvPr/>
        </p:nvSpPr>
        <p:spPr>
          <a:xfrm flipH="1">
            <a:off x="8322443" y="4318083"/>
            <a:ext cx="374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EAE2D-F750-5E54-49EE-2BB3B51A3C7F}"/>
              </a:ext>
            </a:extLst>
          </p:cNvPr>
          <p:cNvSpPr txBox="1"/>
          <p:nvPr/>
        </p:nvSpPr>
        <p:spPr>
          <a:xfrm>
            <a:off x="4572000" y="605420"/>
            <a:ext cx="3486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rgbClr val="2B55CF"/>
                </a:solidFill>
              </a:rPr>
              <a:t>Which genes were responsible for immunity?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B554F6-68FC-0143-4432-5E62ED30E93F}"/>
              </a:ext>
            </a:extLst>
          </p:cNvPr>
          <p:cNvSpPr/>
          <p:nvPr/>
        </p:nvSpPr>
        <p:spPr bwMode="auto">
          <a:xfrm>
            <a:off x="4343400" y="640170"/>
            <a:ext cx="3486150" cy="788580"/>
          </a:xfrm>
          <a:prstGeom prst="wedgeRoundRectCallout">
            <a:avLst>
              <a:gd name="adj1" fmla="val -65732"/>
              <a:gd name="adj2" fmla="val 9732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2D7D7-0360-B655-F759-337E1A71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Scenario 2: Immunology</a:t>
            </a:r>
          </a:p>
        </p:txBody>
      </p:sp>
    </p:spTree>
    <p:extLst>
      <p:ext uri="{BB962C8B-B14F-4D97-AF65-F5344CB8AC3E}">
        <p14:creationId xmlns:p14="http://schemas.microsoft.com/office/powerpoint/2010/main" val="231345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8" grpId="0"/>
      <p:bldP spid="19" grpId="0"/>
      <p:bldP spid="20" grpId="0"/>
      <p:bldP spid="29" grpId="0"/>
      <p:bldP spid="30" grpId="0"/>
      <p:bldP spid="31" grpId="0"/>
      <p:bldP spid="2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v-twitter-video-no-sound">
            <a:hlinkClick r:id="" action="ppaction://media"/>
            <a:extLst>
              <a:ext uri="{FF2B5EF4-FFF2-40B4-BE49-F238E27FC236}">
                <a16:creationId xmlns:a16="http://schemas.microsoft.com/office/drawing/2014/main" id="{2C0BC5A9-708E-4818-EF86-3C8E33077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2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DB47EEE-6C97-66C0-9183-EAE00670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95" y="1834749"/>
            <a:ext cx="2278024" cy="3200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863D44-B3A8-CBE9-C37A-2AE9A2DF777F}"/>
              </a:ext>
            </a:extLst>
          </p:cNvPr>
          <p:cNvSpPr/>
          <p:nvPr/>
        </p:nvSpPr>
        <p:spPr bwMode="auto">
          <a:xfrm>
            <a:off x="4457262" y="400051"/>
            <a:ext cx="2177345" cy="314354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6045E-5850-E26E-B469-5F68E455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68" y="460608"/>
            <a:ext cx="1143000" cy="2411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79F48-CA2C-ECB2-D2F6-40840E078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74"/>
          <a:stretch/>
        </p:blipFill>
        <p:spPr>
          <a:xfrm>
            <a:off x="1519519" y="402658"/>
            <a:ext cx="1398152" cy="291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240CC3-9E3E-058C-D3CC-3C055499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18" y="579823"/>
            <a:ext cx="1200150" cy="22755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FA2ED-290E-5169-4B38-A9E7CE267609}"/>
              </a:ext>
            </a:extLst>
          </p:cNvPr>
          <p:cNvCxnSpPr>
            <a:cxnSpLocks/>
          </p:cNvCxnSpPr>
          <p:nvPr/>
        </p:nvCxnSpPr>
        <p:spPr bwMode="auto">
          <a:xfrm>
            <a:off x="171451" y="1885950"/>
            <a:ext cx="413127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EE2652-2451-51F3-49AA-601ED4AC6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357" y="492318"/>
            <a:ext cx="2046147" cy="276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0DEC5-2FFE-54ED-7627-62BD0C674368}"/>
              </a:ext>
            </a:extLst>
          </p:cNvPr>
          <p:cNvSpPr txBox="1"/>
          <p:nvPr/>
        </p:nvSpPr>
        <p:spPr>
          <a:xfrm>
            <a:off x="4414231" y="1998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2B55CF"/>
                </a:solidFill>
              </a:rPr>
              <a:t>Fig 3b in Original 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FBBCB-5CF3-3EDB-89FC-16C06995BA41}"/>
              </a:ext>
            </a:extLst>
          </p:cNvPr>
          <p:cNvSpPr txBox="1"/>
          <p:nvPr/>
        </p:nvSpPr>
        <p:spPr>
          <a:xfrm>
            <a:off x="847771" y="4461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2B55CF"/>
                </a:solidFill>
              </a:rPr>
              <a:t>ASTA Analysis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7CBD3-6E4D-F8F7-BECD-30CD9F74AE0A}"/>
              </a:ext>
            </a:extLst>
          </p:cNvPr>
          <p:cNvSpPr txBox="1"/>
          <p:nvPr/>
        </p:nvSpPr>
        <p:spPr>
          <a:xfrm>
            <a:off x="662270" y="3348938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ERAP1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2B4ED-8894-FD2C-F37D-6B8BBCB294CB}"/>
              </a:ext>
            </a:extLst>
          </p:cNvPr>
          <p:cNvSpPr txBox="1"/>
          <p:nvPr/>
        </p:nvSpPr>
        <p:spPr>
          <a:xfrm>
            <a:off x="2005295" y="3353702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ERAP2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37A8-7ABC-D758-6F9C-1637A82472DB}"/>
              </a:ext>
            </a:extLst>
          </p:cNvPr>
          <p:cNvSpPr txBox="1"/>
          <p:nvPr/>
        </p:nvSpPr>
        <p:spPr>
          <a:xfrm>
            <a:off x="3348320" y="3348938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LNPEP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63596B-8EAA-DE74-1C6C-FEF8DB957642}"/>
              </a:ext>
            </a:extLst>
          </p:cNvPr>
          <p:cNvCxnSpPr/>
          <p:nvPr/>
        </p:nvCxnSpPr>
        <p:spPr bwMode="auto">
          <a:xfrm>
            <a:off x="1576669" y="3317308"/>
            <a:ext cx="1341002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FD26F-338C-D8D0-8A3E-33A6A977554C}"/>
              </a:ext>
            </a:extLst>
          </p:cNvPr>
          <p:cNvSpPr/>
          <p:nvPr/>
        </p:nvSpPr>
        <p:spPr bwMode="auto">
          <a:xfrm>
            <a:off x="205069" y="402659"/>
            <a:ext cx="4097655" cy="319518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7D2F5-A995-80CF-A51C-CFD2FBA41D23}"/>
              </a:ext>
            </a:extLst>
          </p:cNvPr>
          <p:cNvSpPr/>
          <p:nvPr/>
        </p:nvSpPr>
        <p:spPr bwMode="auto">
          <a:xfrm>
            <a:off x="6915150" y="1885950"/>
            <a:ext cx="628650" cy="914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0537B7-ECF9-9DE9-89D1-F00B818251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39448" y="459866"/>
            <a:ext cx="259902" cy="146010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20163B-F243-68F4-DC1D-FB50014FBAF5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6554" y="2740079"/>
            <a:ext cx="268596" cy="80351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4C212B-C18A-4D9A-A36B-B571BB6D06D9}"/>
              </a:ext>
            </a:extLst>
          </p:cNvPr>
          <p:cNvSpPr txBox="1"/>
          <p:nvPr/>
        </p:nvSpPr>
        <p:spPr>
          <a:xfrm>
            <a:off x="469399" y="3675613"/>
            <a:ext cx="13260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Significant change:</a:t>
            </a:r>
          </a:p>
        </p:txBody>
      </p:sp>
      <p:pic>
        <p:nvPicPr>
          <p:cNvPr id="30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444DE884-4912-3694-035D-E38B34FC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7" y="4054063"/>
            <a:ext cx="549350" cy="57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00E9CD90-0E29-2460-3495-C2457436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94" y="3996595"/>
            <a:ext cx="549350" cy="57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D7766EFC-4AC0-14D8-F139-BD0CB3D6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98" y="3763240"/>
            <a:ext cx="316385" cy="3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95E9758B-575F-FE0E-9B7D-D05B3EB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11" y="3749009"/>
            <a:ext cx="316385" cy="3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1C95B0-B03C-D0EE-B8B2-60BCF7A9E8DC}"/>
              </a:ext>
            </a:extLst>
          </p:cNvPr>
          <p:cNvSpPr txBox="1"/>
          <p:nvPr/>
        </p:nvSpPr>
        <p:spPr>
          <a:xfrm>
            <a:off x="6127923" y="3724371"/>
            <a:ext cx="33273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749D1-18BA-29AB-3767-CE6DD7A92494}"/>
              </a:ext>
            </a:extLst>
          </p:cNvPr>
          <p:cNvSpPr txBox="1"/>
          <p:nvPr/>
        </p:nvSpPr>
        <p:spPr>
          <a:xfrm>
            <a:off x="3348318" y="3974842"/>
            <a:ext cx="5160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FF0000"/>
                </a:solidFill>
              </a:rPr>
              <a:t>✘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0CFAD0-3991-5621-15A3-A1F3305335DF}"/>
              </a:ext>
            </a:extLst>
          </p:cNvPr>
          <p:cNvCxnSpPr>
            <a:cxnSpLocks/>
          </p:cNvCxnSpPr>
          <p:nvPr/>
        </p:nvCxnSpPr>
        <p:spPr bwMode="auto">
          <a:xfrm>
            <a:off x="4381957" y="168907"/>
            <a:ext cx="0" cy="4841719"/>
          </a:xfrm>
          <a:prstGeom prst="line">
            <a:avLst/>
          </a:prstGeom>
          <a:noFill/>
          <a:ln w="28575" cap="flat" cmpd="sng" algn="ctr">
            <a:solidFill>
              <a:srgbClr val="2B55C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8FE488-467C-517D-A4FE-9EDC6C26991F}"/>
              </a:ext>
            </a:extLst>
          </p:cNvPr>
          <p:cNvSpPr txBox="1"/>
          <p:nvPr/>
        </p:nvSpPr>
        <p:spPr>
          <a:xfrm>
            <a:off x="4461968" y="3541259"/>
            <a:ext cx="1159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Significant change:</a:t>
            </a:r>
          </a:p>
        </p:txBody>
      </p:sp>
    </p:spTree>
    <p:extLst>
      <p:ext uri="{BB962C8B-B14F-4D97-AF65-F5344CB8AC3E}">
        <p14:creationId xmlns:p14="http://schemas.microsoft.com/office/powerpoint/2010/main" val="12074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0" grpId="0" animBg="1"/>
      <p:bldP spid="38" grpId="0"/>
      <p:bldP spid="39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CEF4-4902-3FCA-109C-05A16C7D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0E40-0140-AAD0-ACA2-CF027CA2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B0594-2792-2208-2678-4C4CD75E8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25" y="847675"/>
            <a:ext cx="6756712" cy="3416400"/>
          </a:xfrm>
        </p:spPr>
        <p:txBody>
          <a:bodyPr>
            <a:noAutofit/>
          </a:bodyPr>
          <a:lstStyle/>
          <a:p>
            <a:r>
              <a:rPr lang="en-US" dirty="0"/>
              <a:t>Interactive Scientific Discovery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Autonomous Scientific Discovery</a:t>
            </a:r>
          </a:p>
          <a:p>
            <a:pPr marL="1524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Outer Loop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Reflections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650D5F-49D7-ADCE-9E64-029431AD44ED}"/>
              </a:ext>
            </a:extLst>
          </p:cNvPr>
          <p:cNvGrpSpPr>
            <a:grpSpLocks noChangeAspect="1"/>
          </p:cNvGrpSpPr>
          <p:nvPr/>
        </p:nvGrpSpPr>
        <p:grpSpPr>
          <a:xfrm>
            <a:off x="5854525" y="730503"/>
            <a:ext cx="2139943" cy="758441"/>
            <a:chOff x="5378091" y="516614"/>
            <a:chExt cx="2967476" cy="1051736"/>
          </a:xfrm>
        </p:grpSpPr>
        <p:pic>
          <p:nvPicPr>
            <p:cNvPr id="4" name="Google Shape;359;p54">
              <a:extLst>
                <a:ext uri="{FF2B5EF4-FFF2-40B4-BE49-F238E27FC236}">
                  <a16:creationId xmlns:a16="http://schemas.microsoft.com/office/drawing/2014/main" id="{812D510F-FC03-8120-A61A-05309D03091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5378091" y="516614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68;p54">
              <a:extLst>
                <a:ext uri="{FF2B5EF4-FFF2-40B4-BE49-F238E27FC236}">
                  <a16:creationId xmlns:a16="http://schemas.microsoft.com/office/drawing/2014/main" id="{A817ACCE-1041-22DC-54FF-8DAF7C4D169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9693" y="572877"/>
              <a:ext cx="955874" cy="992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Google Shape;381;p54">
              <a:extLst>
                <a:ext uri="{FF2B5EF4-FFF2-40B4-BE49-F238E27FC236}">
                  <a16:creationId xmlns:a16="http://schemas.microsoft.com/office/drawing/2014/main" id="{72C5FF7A-1DEA-E5F3-310D-5BB181ED07D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42" y="1181893"/>
              <a:ext cx="759308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D0E2E-E8AE-D98D-33E3-B352C0642089}"/>
              </a:ext>
            </a:extLst>
          </p:cNvPr>
          <p:cNvGrpSpPr>
            <a:grpSpLocks noChangeAspect="1"/>
          </p:cNvGrpSpPr>
          <p:nvPr/>
        </p:nvGrpSpPr>
        <p:grpSpPr>
          <a:xfrm>
            <a:off x="5832534" y="1661585"/>
            <a:ext cx="2541894" cy="1013156"/>
            <a:chOff x="5118081" y="1634899"/>
            <a:chExt cx="3869360" cy="1542262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27F65A9C-BDD4-447A-3A3B-8D218DA92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815" y="1939699"/>
              <a:ext cx="889878" cy="94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86974F-25FB-0D23-4223-C954B87B0121}"/>
                </a:ext>
              </a:extLst>
            </p:cNvPr>
            <p:cNvSpPr/>
            <p:nvPr/>
          </p:nvSpPr>
          <p:spPr bwMode="auto">
            <a:xfrm>
              <a:off x="6233806" y="2271961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6719D5-5D67-5DB4-4525-37D83E443B4B}"/>
                </a:ext>
              </a:extLst>
            </p:cNvPr>
            <p:cNvSpPr/>
            <p:nvPr/>
          </p:nvSpPr>
          <p:spPr bwMode="auto">
            <a:xfrm>
              <a:off x="6252743" y="2433330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F1C9FF-CE7C-59ED-B66C-52DC1488FB79}"/>
                </a:ext>
              </a:extLst>
            </p:cNvPr>
            <p:cNvSpPr/>
            <p:nvPr/>
          </p:nvSpPr>
          <p:spPr bwMode="auto">
            <a:xfrm>
              <a:off x="6233806" y="2581654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77FCC6-3ACB-DC5C-4B59-7B1EB1296A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95883" y="2174276"/>
              <a:ext cx="418018" cy="132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51207A-7C95-6A89-7DF0-859B666DE7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7426" y="2750810"/>
              <a:ext cx="65408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915171-425F-8F1A-ACB6-08012F225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02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5" name="Google Shape;359;p54">
              <a:extLst>
                <a:ext uri="{FF2B5EF4-FFF2-40B4-BE49-F238E27FC236}">
                  <a16:creationId xmlns:a16="http://schemas.microsoft.com/office/drawing/2014/main" id="{6F694B0D-65D1-2A46-05EE-4F87EA6BBCD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Picture 10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8C21CF79-349B-22E4-47EE-178F56232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 bwMode="auto">
            <a:xfrm>
              <a:off x="8460313" y="1634899"/>
              <a:ext cx="527128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2100F-FA0E-B6AE-37ED-E7F8AB22DDCB}"/>
              </a:ext>
            </a:extLst>
          </p:cNvPr>
          <p:cNvGrpSpPr/>
          <p:nvPr/>
        </p:nvGrpSpPr>
        <p:grpSpPr>
          <a:xfrm>
            <a:off x="5864286" y="3017413"/>
            <a:ext cx="2403857" cy="1213548"/>
            <a:chOff x="5864286" y="3017413"/>
            <a:chExt cx="2403857" cy="12135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27DD0E0-6656-6E6F-2E07-13C4D2B43E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0417" y="3879401"/>
              <a:ext cx="882025" cy="351560"/>
              <a:chOff x="5118081" y="1634899"/>
              <a:chExt cx="3869360" cy="1542262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2D0D2AB3-81FD-1DE5-CF34-82952BFF8E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815" y="1939699"/>
                <a:ext cx="889878" cy="943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5079BD-237D-AFD0-48E3-B7232AE4D163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E6EB71-7236-7970-5D36-80EACF88E8AB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3A94601-81D1-573D-4DC1-D30485AEF2FE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73E00EC-6723-9820-2C13-033A1C0791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4507EC1-6B44-7EFF-9465-B8096E9EAE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DB58218-E4E9-0C91-E132-AE7E7C466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34" name="Google Shape;359;p54">
                <a:extLst>
                  <a:ext uri="{FF2B5EF4-FFF2-40B4-BE49-F238E27FC236}">
                    <a16:creationId xmlns:a16="http://schemas.microsoft.com/office/drawing/2014/main" id="{7D951219-B29E-A593-E8D4-993B5457C5B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</a:blip>
              <a:srcRect l="20665" r="19608" b="45429"/>
              <a:stretch/>
            </p:blipFill>
            <p:spPr>
              <a:xfrm>
                <a:off x="5118081" y="2008868"/>
                <a:ext cx="821795" cy="1051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DC4B92E8-4C93-221D-1C65-3453C7808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Arrow: Curved Left 36">
              <a:extLst>
                <a:ext uri="{FF2B5EF4-FFF2-40B4-BE49-F238E27FC236}">
                  <a16:creationId xmlns:a16="http://schemas.microsoft.com/office/drawing/2014/main" id="{5CE29309-4BDD-FC70-CE4E-8CE108452624}"/>
                </a:ext>
              </a:extLst>
            </p:cNvPr>
            <p:cNvSpPr/>
            <p:nvPr/>
          </p:nvSpPr>
          <p:spPr>
            <a:xfrm>
              <a:off x="7660340" y="333451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Left 38">
              <a:extLst>
                <a:ext uri="{FF2B5EF4-FFF2-40B4-BE49-F238E27FC236}">
                  <a16:creationId xmlns:a16="http://schemas.microsoft.com/office/drawing/2014/main" id="{FE00F4AB-1B1C-F5E1-1281-FD7245BF4EF7}"/>
                </a:ext>
              </a:extLst>
            </p:cNvPr>
            <p:cNvSpPr/>
            <p:nvPr/>
          </p:nvSpPr>
          <p:spPr>
            <a:xfrm rot="10800000">
              <a:off x="5864286" y="332489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Google Shape;359;p54">
              <a:extLst>
                <a:ext uri="{FF2B5EF4-FFF2-40B4-BE49-F238E27FC236}">
                  <a16:creationId xmlns:a16="http://schemas.microsoft.com/office/drawing/2014/main" id="{1A12B046-DD89-7167-B4D7-6CA8F4F2516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6512676" y="3041800"/>
              <a:ext cx="539861" cy="690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68;p54">
              <a:extLst>
                <a:ext uri="{FF2B5EF4-FFF2-40B4-BE49-F238E27FC236}">
                  <a16:creationId xmlns:a16="http://schemas.microsoft.com/office/drawing/2014/main" id="{94E6AC62-3BC0-E7CE-C6E9-32BBD8605A9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0836" y="3017413"/>
              <a:ext cx="679504" cy="70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C7E53F-749C-E55F-6F97-20137E43C52A}"/>
              </a:ext>
            </a:extLst>
          </p:cNvPr>
          <p:cNvSpPr/>
          <p:nvPr/>
        </p:nvSpPr>
        <p:spPr>
          <a:xfrm>
            <a:off x="288758" y="625642"/>
            <a:ext cx="8406967" cy="1061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35802E-6 L -0.00226 0.2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7">
          <a:extLst>
            <a:ext uri="{FF2B5EF4-FFF2-40B4-BE49-F238E27FC236}">
              <a16:creationId xmlns:a16="http://schemas.microsoft.com/office/drawing/2014/main" id="{AB105455-276A-B677-88FE-BD585671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72">
            <a:extLst>
              <a:ext uri="{FF2B5EF4-FFF2-40B4-BE49-F238E27FC236}">
                <a16:creationId xmlns:a16="http://schemas.microsoft.com/office/drawing/2014/main" id="{F281562D-C988-F13A-34B8-28E79FF82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5" y="1229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Asta </a:t>
            </a:r>
            <a:r>
              <a:rPr lang="en" dirty="0">
                <a:solidFill>
                  <a:schemeClr val="dk2"/>
                </a:solidFill>
              </a:rPr>
              <a:t>End-To-End Experimentation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18AAB2-5F8C-3F09-2CC1-38E31A1B9986}"/>
              </a:ext>
            </a:extLst>
          </p:cNvPr>
          <p:cNvGrpSpPr>
            <a:grpSpLocks noChangeAspect="1"/>
          </p:cNvGrpSpPr>
          <p:nvPr/>
        </p:nvGrpSpPr>
        <p:grpSpPr>
          <a:xfrm>
            <a:off x="1001855" y="1222432"/>
            <a:ext cx="6381231" cy="2543451"/>
            <a:chOff x="5118081" y="1634899"/>
            <a:chExt cx="3869360" cy="15422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0CAC05-7170-2B94-40DC-895D6421F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815" y="1939699"/>
              <a:ext cx="889878" cy="94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44D2B5-6647-F2FA-F8D6-78B249C2D194}"/>
                </a:ext>
              </a:extLst>
            </p:cNvPr>
            <p:cNvSpPr/>
            <p:nvPr/>
          </p:nvSpPr>
          <p:spPr bwMode="auto">
            <a:xfrm>
              <a:off x="6233806" y="2271961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968582-7D1F-5CFD-EF4E-151CA9FCFCD6}"/>
                </a:ext>
              </a:extLst>
            </p:cNvPr>
            <p:cNvSpPr/>
            <p:nvPr/>
          </p:nvSpPr>
          <p:spPr bwMode="auto">
            <a:xfrm>
              <a:off x="6252743" y="2433330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089F20-DE1D-ABD7-404D-DDC2A707DD93}"/>
                </a:ext>
              </a:extLst>
            </p:cNvPr>
            <p:cNvSpPr/>
            <p:nvPr/>
          </p:nvSpPr>
          <p:spPr bwMode="auto">
            <a:xfrm>
              <a:off x="6233806" y="2581654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A07607-62C9-7C25-E802-D05A8FBCD2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95883" y="2174276"/>
              <a:ext cx="418018" cy="132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4DC2FD-6199-79D2-DA74-129B334E65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7426" y="2750810"/>
              <a:ext cx="65408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9B44A1A-5F72-6F35-6B09-ADDF9FB61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02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Google Shape;359;p54">
              <a:extLst>
                <a:ext uri="{FF2B5EF4-FFF2-40B4-BE49-F238E27FC236}">
                  <a16:creationId xmlns:a16="http://schemas.microsoft.com/office/drawing/2014/main" id="{02C4E8BC-6C37-C903-5A05-F993CB918BF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10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4212A86D-D694-25CC-A591-AEFDDF89D5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 bwMode="auto">
            <a:xfrm>
              <a:off x="8460313" y="1634899"/>
              <a:ext cx="527128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3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46DC-568D-6236-7804-380DE516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0;p54">
            <a:extLst>
              <a:ext uri="{FF2B5EF4-FFF2-40B4-BE49-F238E27FC236}">
                <a16:creationId xmlns:a16="http://schemas.microsoft.com/office/drawing/2014/main" id="{BA5C493D-F3EE-C6F4-0A1D-B3CD78BE8F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2138" y="1455577"/>
            <a:ext cx="1148762" cy="11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7;p54">
            <a:extLst>
              <a:ext uri="{FF2B5EF4-FFF2-40B4-BE49-F238E27FC236}">
                <a16:creationId xmlns:a16="http://schemas.microsoft.com/office/drawing/2014/main" id="{AF48D3B2-EDCC-A123-F1DD-F117951C2587}"/>
              </a:ext>
            </a:extLst>
          </p:cNvPr>
          <p:cNvSpPr/>
          <p:nvPr/>
        </p:nvSpPr>
        <p:spPr>
          <a:xfrm>
            <a:off x="3841400" y="1455573"/>
            <a:ext cx="1116900" cy="11487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68;p54">
            <a:extLst>
              <a:ext uri="{FF2B5EF4-FFF2-40B4-BE49-F238E27FC236}">
                <a16:creationId xmlns:a16="http://schemas.microsoft.com/office/drawing/2014/main" id="{47A6123C-D9CA-FA14-1AEF-26F929FEE4A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381;p54">
            <a:extLst>
              <a:ext uri="{FF2B5EF4-FFF2-40B4-BE49-F238E27FC236}">
                <a16:creationId xmlns:a16="http://schemas.microsoft.com/office/drawing/2014/main" id="{E7CF33D0-5D3D-691A-A331-91982533E282}"/>
              </a:ext>
            </a:extLst>
          </p:cNvPr>
          <p:cNvCxnSpPr/>
          <p:nvPr/>
        </p:nvCxnSpPr>
        <p:spPr>
          <a:xfrm>
            <a:off x="2723700" y="1995348"/>
            <a:ext cx="18483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13EDCA-6EEE-6583-F5E1-C3689D58CFB3}"/>
              </a:ext>
            </a:extLst>
          </p:cNvPr>
          <p:cNvSpPr txBox="1"/>
          <p:nvPr/>
        </p:nvSpPr>
        <p:spPr>
          <a:xfrm>
            <a:off x="6760459" y="377146"/>
            <a:ext cx="215315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FC082-8328-7C4C-6461-93ACF092F2A9}"/>
              </a:ext>
            </a:extLst>
          </p:cNvPr>
          <p:cNvSpPr txBox="1"/>
          <p:nvPr/>
        </p:nvSpPr>
        <p:spPr>
          <a:xfrm>
            <a:off x="7351166" y="900391"/>
            <a:ext cx="97174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QA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1C04B-E22C-642C-1AF0-2844E86774DD}"/>
              </a:ext>
            </a:extLst>
          </p:cNvPr>
          <p:cNvSpPr txBox="1"/>
          <p:nvPr/>
        </p:nvSpPr>
        <p:spPr>
          <a:xfrm>
            <a:off x="7073846" y="2993371"/>
            <a:ext cx="152638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A9107D-417C-C50E-2730-6ACFCA46B7DF}"/>
              </a:ext>
            </a:extLst>
          </p:cNvPr>
          <p:cNvSpPr txBox="1"/>
          <p:nvPr/>
        </p:nvSpPr>
        <p:spPr>
          <a:xfrm>
            <a:off x="6873471" y="1423636"/>
            <a:ext cx="192713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Experiment Execution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DDCD9-09D7-BC9C-219F-72CACB69B3CB}"/>
              </a:ext>
            </a:extLst>
          </p:cNvPr>
          <p:cNvSpPr txBox="1"/>
          <p:nvPr/>
        </p:nvSpPr>
        <p:spPr>
          <a:xfrm>
            <a:off x="7172431" y="1946881"/>
            <a:ext cx="132921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Report 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FA9CE-D9F1-9E53-BC50-FEDEFB054998}"/>
              </a:ext>
            </a:extLst>
          </p:cNvPr>
          <p:cNvSpPr txBox="1"/>
          <p:nvPr/>
        </p:nvSpPr>
        <p:spPr>
          <a:xfrm>
            <a:off x="7196476" y="2470126"/>
            <a:ext cx="128112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24468C-C4E5-3567-63D1-3EC52BA887F3}"/>
              </a:ext>
            </a:extLst>
          </p:cNvPr>
          <p:cNvSpPr txBox="1"/>
          <p:nvPr/>
        </p:nvSpPr>
        <p:spPr>
          <a:xfrm>
            <a:off x="7082554" y="4048095"/>
            <a:ext cx="153920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Reviewing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68908-7488-7C59-569E-3A255DEE6C03}"/>
              </a:ext>
            </a:extLst>
          </p:cNvPr>
          <p:cNvSpPr txBox="1"/>
          <p:nvPr/>
        </p:nvSpPr>
        <p:spPr>
          <a:xfrm>
            <a:off x="7196476" y="3484557"/>
            <a:ext cx="1239442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Topic Linking</a:t>
            </a:r>
            <a:endParaRPr lang="en-US" b="0" dirty="0"/>
          </a:p>
        </p:txBody>
      </p:sp>
      <p:cxnSp>
        <p:nvCxnSpPr>
          <p:cNvPr id="27" name="Google Shape;381;p54">
            <a:extLst>
              <a:ext uri="{FF2B5EF4-FFF2-40B4-BE49-F238E27FC236}">
                <a16:creationId xmlns:a16="http://schemas.microsoft.com/office/drawing/2014/main" id="{1B348EA7-3C4F-741C-0060-A94A6237022C}"/>
              </a:ext>
            </a:extLst>
          </p:cNvPr>
          <p:cNvCxnSpPr>
            <a:cxnSpLocks/>
          </p:cNvCxnSpPr>
          <p:nvPr/>
        </p:nvCxnSpPr>
        <p:spPr>
          <a:xfrm flipV="1">
            <a:off x="6113174" y="745560"/>
            <a:ext cx="647285" cy="9073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381;p54">
            <a:extLst>
              <a:ext uri="{FF2B5EF4-FFF2-40B4-BE49-F238E27FC236}">
                <a16:creationId xmlns:a16="http://schemas.microsoft.com/office/drawing/2014/main" id="{40F70CF3-8A94-8B4C-C6BB-C6E78DA967CF}"/>
              </a:ext>
            </a:extLst>
          </p:cNvPr>
          <p:cNvCxnSpPr>
            <a:cxnSpLocks/>
          </p:cNvCxnSpPr>
          <p:nvPr/>
        </p:nvCxnSpPr>
        <p:spPr>
          <a:xfrm flipV="1">
            <a:off x="6085089" y="1050360"/>
            <a:ext cx="1111387" cy="6025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381;p54">
            <a:extLst>
              <a:ext uri="{FF2B5EF4-FFF2-40B4-BE49-F238E27FC236}">
                <a16:creationId xmlns:a16="http://schemas.microsoft.com/office/drawing/2014/main" id="{ED886A63-A827-73F5-7CBE-D024F272734C}"/>
              </a:ext>
            </a:extLst>
          </p:cNvPr>
          <p:cNvCxnSpPr>
            <a:cxnSpLocks/>
          </p:cNvCxnSpPr>
          <p:nvPr/>
        </p:nvCxnSpPr>
        <p:spPr>
          <a:xfrm flipV="1">
            <a:off x="6126743" y="1577524"/>
            <a:ext cx="661220" cy="649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381;p54">
            <a:extLst>
              <a:ext uri="{FF2B5EF4-FFF2-40B4-BE49-F238E27FC236}">
                <a16:creationId xmlns:a16="http://schemas.microsoft.com/office/drawing/2014/main" id="{B84511E3-F663-860B-9E11-AE36E76E5584}"/>
              </a:ext>
            </a:extLst>
          </p:cNvPr>
          <p:cNvCxnSpPr>
            <a:cxnSpLocks/>
          </p:cNvCxnSpPr>
          <p:nvPr/>
        </p:nvCxnSpPr>
        <p:spPr>
          <a:xfrm>
            <a:off x="6117180" y="1641899"/>
            <a:ext cx="910394" cy="38802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381;p54">
            <a:extLst>
              <a:ext uri="{FF2B5EF4-FFF2-40B4-BE49-F238E27FC236}">
                <a16:creationId xmlns:a16="http://schemas.microsoft.com/office/drawing/2014/main" id="{CB270644-6F31-8E29-079E-44D7BE4F3AFF}"/>
              </a:ext>
            </a:extLst>
          </p:cNvPr>
          <p:cNvCxnSpPr>
            <a:cxnSpLocks/>
          </p:cNvCxnSpPr>
          <p:nvPr/>
        </p:nvCxnSpPr>
        <p:spPr>
          <a:xfrm>
            <a:off x="6138975" y="1648878"/>
            <a:ext cx="964417" cy="9184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381;p54">
            <a:extLst>
              <a:ext uri="{FF2B5EF4-FFF2-40B4-BE49-F238E27FC236}">
                <a16:creationId xmlns:a16="http://schemas.microsoft.com/office/drawing/2014/main" id="{BA2775E4-48A8-AD78-75E1-E07C4B0D3C93}"/>
              </a:ext>
            </a:extLst>
          </p:cNvPr>
          <p:cNvCxnSpPr>
            <a:cxnSpLocks/>
          </p:cNvCxnSpPr>
          <p:nvPr/>
        </p:nvCxnSpPr>
        <p:spPr>
          <a:xfrm>
            <a:off x="6169631" y="1574415"/>
            <a:ext cx="857943" cy="13583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381;p54">
            <a:extLst>
              <a:ext uri="{FF2B5EF4-FFF2-40B4-BE49-F238E27FC236}">
                <a16:creationId xmlns:a16="http://schemas.microsoft.com/office/drawing/2014/main" id="{BD0DB490-B19B-5FF1-FAC7-0441F4C40200}"/>
              </a:ext>
            </a:extLst>
          </p:cNvPr>
          <p:cNvCxnSpPr>
            <a:cxnSpLocks/>
          </p:cNvCxnSpPr>
          <p:nvPr/>
        </p:nvCxnSpPr>
        <p:spPr>
          <a:xfrm>
            <a:off x="6138975" y="1547179"/>
            <a:ext cx="943579" cy="254596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381;p54">
            <a:extLst>
              <a:ext uri="{FF2B5EF4-FFF2-40B4-BE49-F238E27FC236}">
                <a16:creationId xmlns:a16="http://schemas.microsoft.com/office/drawing/2014/main" id="{6C6AE3F4-BAEC-11E1-4144-E0C5C35E11B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24560" y="1648801"/>
            <a:ext cx="1071916" cy="19896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" name="Google Shape;381;p54">
            <a:extLst>
              <a:ext uri="{FF2B5EF4-FFF2-40B4-BE49-F238E27FC236}">
                <a16:creationId xmlns:a16="http://schemas.microsoft.com/office/drawing/2014/main" id="{A360F6B1-96BB-80F0-D575-E45A666E0A37}"/>
              </a:ext>
            </a:extLst>
          </p:cNvPr>
          <p:cNvCxnSpPr>
            <a:cxnSpLocks/>
          </p:cNvCxnSpPr>
          <p:nvPr/>
        </p:nvCxnSpPr>
        <p:spPr>
          <a:xfrm>
            <a:off x="6149393" y="1603232"/>
            <a:ext cx="991193" cy="31622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8A2952-FF84-DC2B-9A0E-470555B39D49}"/>
              </a:ext>
            </a:extLst>
          </p:cNvPr>
          <p:cNvSpPr txBox="1"/>
          <p:nvPr/>
        </p:nvSpPr>
        <p:spPr>
          <a:xfrm>
            <a:off x="7107957" y="4009108"/>
            <a:ext cx="856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pic>
        <p:nvPicPr>
          <p:cNvPr id="8" name="Google Shape;368;p54">
            <a:extLst>
              <a:ext uri="{FF2B5EF4-FFF2-40B4-BE49-F238E27FC236}">
                <a16:creationId xmlns:a16="http://schemas.microsoft.com/office/drawing/2014/main" id="{7A9F5D79-3D5B-278D-2BB9-DC803312DC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17" y="2563934"/>
            <a:ext cx="1040779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ED0252-1D49-16D7-7F73-9CEEB4078932}"/>
              </a:ext>
            </a:extLst>
          </p:cNvPr>
          <p:cNvSpPr txBox="1"/>
          <p:nvPr/>
        </p:nvSpPr>
        <p:spPr>
          <a:xfrm>
            <a:off x="1220590" y="3642040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CONTROLLER</a:t>
            </a:r>
          </a:p>
        </p:txBody>
      </p:sp>
      <p:pic>
        <p:nvPicPr>
          <p:cNvPr id="11" name="Google Shape;368;p54">
            <a:extLst>
              <a:ext uri="{FF2B5EF4-FFF2-40B4-BE49-F238E27FC236}">
                <a16:creationId xmlns:a16="http://schemas.microsoft.com/office/drawing/2014/main" id="{877F66A7-B28D-BFFD-CDBD-1DE5484B8C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9;p54">
            <a:extLst>
              <a:ext uri="{FF2B5EF4-FFF2-40B4-BE49-F238E27FC236}">
                <a16:creationId xmlns:a16="http://schemas.microsoft.com/office/drawing/2014/main" id="{7AD120BF-8E69-B707-2E71-8F5C347F91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665" r="19608" b="45429"/>
          <a:stretch/>
        </p:blipFill>
        <p:spPr>
          <a:xfrm>
            <a:off x="1419975" y="1289823"/>
            <a:ext cx="955850" cy="122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5CB8F8-60DF-B765-D0E6-E02453F10D83}"/>
              </a:ext>
            </a:extLst>
          </p:cNvPr>
          <p:cNvCxnSpPr/>
          <p:nvPr/>
        </p:nvCxnSpPr>
        <p:spPr>
          <a:xfrm flipH="1">
            <a:off x="1233948" y="1259716"/>
            <a:ext cx="1312985" cy="1407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4CA9E-46D9-1D92-3A61-8A2AEE7AE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799" y="1502875"/>
            <a:ext cx="8080425" cy="1168325"/>
          </a:xfrm>
        </p:spPr>
        <p:txBody>
          <a:bodyPr>
            <a:normAutofit/>
          </a:bodyPr>
          <a:lstStyle/>
          <a:p>
            <a:pPr marL="152400" indent="0">
              <a:buNone/>
            </a:pPr>
            <a:r>
              <a:rPr lang="en-US" sz="3200" dirty="0"/>
              <a:t>How do we build discovery machines?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969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2878-1887-46F0-6439-F603F42C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0;p54">
            <a:extLst>
              <a:ext uri="{FF2B5EF4-FFF2-40B4-BE49-F238E27FC236}">
                <a16:creationId xmlns:a16="http://schemas.microsoft.com/office/drawing/2014/main" id="{0561C56A-4048-BD48-F439-E5170C9CD6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2138" y="1455577"/>
            <a:ext cx="1148762" cy="11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7;p54">
            <a:extLst>
              <a:ext uri="{FF2B5EF4-FFF2-40B4-BE49-F238E27FC236}">
                <a16:creationId xmlns:a16="http://schemas.microsoft.com/office/drawing/2014/main" id="{0819A4EF-DE24-E076-2A7C-4CBE018C667A}"/>
              </a:ext>
            </a:extLst>
          </p:cNvPr>
          <p:cNvSpPr/>
          <p:nvPr/>
        </p:nvSpPr>
        <p:spPr>
          <a:xfrm>
            <a:off x="3841400" y="1455573"/>
            <a:ext cx="1116900" cy="11487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68;p54">
            <a:extLst>
              <a:ext uri="{FF2B5EF4-FFF2-40B4-BE49-F238E27FC236}">
                <a16:creationId xmlns:a16="http://schemas.microsoft.com/office/drawing/2014/main" id="{7906B131-8265-A23A-D729-9561A62ABAA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381;p54">
            <a:extLst>
              <a:ext uri="{FF2B5EF4-FFF2-40B4-BE49-F238E27FC236}">
                <a16:creationId xmlns:a16="http://schemas.microsoft.com/office/drawing/2014/main" id="{447EE73A-60F4-376D-E748-069D8D8D80D7}"/>
              </a:ext>
            </a:extLst>
          </p:cNvPr>
          <p:cNvCxnSpPr/>
          <p:nvPr/>
        </p:nvCxnSpPr>
        <p:spPr>
          <a:xfrm>
            <a:off x="2723700" y="1995348"/>
            <a:ext cx="18483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7B9399-6DC9-15F6-7530-78E28A78AC5E}"/>
              </a:ext>
            </a:extLst>
          </p:cNvPr>
          <p:cNvSpPr txBox="1"/>
          <p:nvPr/>
        </p:nvSpPr>
        <p:spPr>
          <a:xfrm>
            <a:off x="6760459" y="377146"/>
            <a:ext cx="215315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039DC-2507-3A31-DEBA-0511AFD2D87F}"/>
              </a:ext>
            </a:extLst>
          </p:cNvPr>
          <p:cNvSpPr txBox="1"/>
          <p:nvPr/>
        </p:nvSpPr>
        <p:spPr>
          <a:xfrm>
            <a:off x="7351166" y="900391"/>
            <a:ext cx="97174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QA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C880B-1A61-5B61-EAD9-BBF756705702}"/>
              </a:ext>
            </a:extLst>
          </p:cNvPr>
          <p:cNvSpPr txBox="1"/>
          <p:nvPr/>
        </p:nvSpPr>
        <p:spPr>
          <a:xfrm>
            <a:off x="7073846" y="2993371"/>
            <a:ext cx="152638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88017-7379-0B08-14D5-251B9386B333}"/>
              </a:ext>
            </a:extLst>
          </p:cNvPr>
          <p:cNvSpPr txBox="1"/>
          <p:nvPr/>
        </p:nvSpPr>
        <p:spPr>
          <a:xfrm>
            <a:off x="6873471" y="1423636"/>
            <a:ext cx="192713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Experiment Execution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2A5DC-89F1-FBEE-013C-D646FDFBA287}"/>
              </a:ext>
            </a:extLst>
          </p:cNvPr>
          <p:cNvSpPr txBox="1"/>
          <p:nvPr/>
        </p:nvSpPr>
        <p:spPr>
          <a:xfrm>
            <a:off x="7172431" y="1946881"/>
            <a:ext cx="132921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Report 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FC0484-E415-E4E3-8E62-DC36D8470A95}"/>
              </a:ext>
            </a:extLst>
          </p:cNvPr>
          <p:cNvSpPr txBox="1"/>
          <p:nvPr/>
        </p:nvSpPr>
        <p:spPr>
          <a:xfrm>
            <a:off x="7196476" y="2470126"/>
            <a:ext cx="128112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5521B1-6EA0-A7F3-7574-93B97D0BAF96}"/>
              </a:ext>
            </a:extLst>
          </p:cNvPr>
          <p:cNvSpPr txBox="1"/>
          <p:nvPr/>
        </p:nvSpPr>
        <p:spPr>
          <a:xfrm>
            <a:off x="7082554" y="4048095"/>
            <a:ext cx="153920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Reviewing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88D0B5-41EF-7C60-1683-59E84119E8DB}"/>
              </a:ext>
            </a:extLst>
          </p:cNvPr>
          <p:cNvSpPr txBox="1"/>
          <p:nvPr/>
        </p:nvSpPr>
        <p:spPr>
          <a:xfrm>
            <a:off x="7196476" y="3484557"/>
            <a:ext cx="1239442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Topic Linking</a:t>
            </a:r>
            <a:endParaRPr lang="en-US" b="0" dirty="0"/>
          </a:p>
        </p:txBody>
      </p:sp>
      <p:cxnSp>
        <p:nvCxnSpPr>
          <p:cNvPr id="27" name="Google Shape;381;p54">
            <a:extLst>
              <a:ext uri="{FF2B5EF4-FFF2-40B4-BE49-F238E27FC236}">
                <a16:creationId xmlns:a16="http://schemas.microsoft.com/office/drawing/2014/main" id="{4BD00EA2-A542-FE24-3B67-3187AEB0C168}"/>
              </a:ext>
            </a:extLst>
          </p:cNvPr>
          <p:cNvCxnSpPr>
            <a:cxnSpLocks/>
          </p:cNvCxnSpPr>
          <p:nvPr/>
        </p:nvCxnSpPr>
        <p:spPr>
          <a:xfrm flipV="1">
            <a:off x="6113174" y="745560"/>
            <a:ext cx="647285" cy="9073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381;p54">
            <a:extLst>
              <a:ext uri="{FF2B5EF4-FFF2-40B4-BE49-F238E27FC236}">
                <a16:creationId xmlns:a16="http://schemas.microsoft.com/office/drawing/2014/main" id="{D66D0D78-F6DC-C30B-A20C-028B9EB02A72}"/>
              </a:ext>
            </a:extLst>
          </p:cNvPr>
          <p:cNvCxnSpPr>
            <a:cxnSpLocks/>
          </p:cNvCxnSpPr>
          <p:nvPr/>
        </p:nvCxnSpPr>
        <p:spPr>
          <a:xfrm flipV="1">
            <a:off x="6085089" y="1050360"/>
            <a:ext cx="1111387" cy="6025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381;p54">
            <a:extLst>
              <a:ext uri="{FF2B5EF4-FFF2-40B4-BE49-F238E27FC236}">
                <a16:creationId xmlns:a16="http://schemas.microsoft.com/office/drawing/2014/main" id="{071E5A5F-D4C0-B235-158D-D74F17D985F0}"/>
              </a:ext>
            </a:extLst>
          </p:cNvPr>
          <p:cNvCxnSpPr>
            <a:cxnSpLocks/>
          </p:cNvCxnSpPr>
          <p:nvPr/>
        </p:nvCxnSpPr>
        <p:spPr>
          <a:xfrm flipV="1">
            <a:off x="6126743" y="1577524"/>
            <a:ext cx="661220" cy="649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381;p54">
            <a:extLst>
              <a:ext uri="{FF2B5EF4-FFF2-40B4-BE49-F238E27FC236}">
                <a16:creationId xmlns:a16="http://schemas.microsoft.com/office/drawing/2014/main" id="{272526CB-34FD-25D5-A778-F42993F507CC}"/>
              </a:ext>
            </a:extLst>
          </p:cNvPr>
          <p:cNvCxnSpPr>
            <a:cxnSpLocks/>
          </p:cNvCxnSpPr>
          <p:nvPr/>
        </p:nvCxnSpPr>
        <p:spPr>
          <a:xfrm>
            <a:off x="6117180" y="1641899"/>
            <a:ext cx="910394" cy="38802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381;p54">
            <a:extLst>
              <a:ext uri="{FF2B5EF4-FFF2-40B4-BE49-F238E27FC236}">
                <a16:creationId xmlns:a16="http://schemas.microsoft.com/office/drawing/2014/main" id="{6C764FF8-A889-9944-3223-F81C4F262D37}"/>
              </a:ext>
            </a:extLst>
          </p:cNvPr>
          <p:cNvCxnSpPr>
            <a:cxnSpLocks/>
          </p:cNvCxnSpPr>
          <p:nvPr/>
        </p:nvCxnSpPr>
        <p:spPr>
          <a:xfrm>
            <a:off x="6138975" y="1648878"/>
            <a:ext cx="964417" cy="9184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381;p54">
            <a:extLst>
              <a:ext uri="{FF2B5EF4-FFF2-40B4-BE49-F238E27FC236}">
                <a16:creationId xmlns:a16="http://schemas.microsoft.com/office/drawing/2014/main" id="{E9D5952B-A9DA-9796-12DC-CF9D589FCC10}"/>
              </a:ext>
            </a:extLst>
          </p:cNvPr>
          <p:cNvCxnSpPr>
            <a:cxnSpLocks/>
          </p:cNvCxnSpPr>
          <p:nvPr/>
        </p:nvCxnSpPr>
        <p:spPr>
          <a:xfrm>
            <a:off x="6169631" y="1574415"/>
            <a:ext cx="857943" cy="13583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381;p54">
            <a:extLst>
              <a:ext uri="{FF2B5EF4-FFF2-40B4-BE49-F238E27FC236}">
                <a16:creationId xmlns:a16="http://schemas.microsoft.com/office/drawing/2014/main" id="{E721A477-FB7E-0680-6168-D196FD2241B1}"/>
              </a:ext>
            </a:extLst>
          </p:cNvPr>
          <p:cNvCxnSpPr>
            <a:cxnSpLocks/>
          </p:cNvCxnSpPr>
          <p:nvPr/>
        </p:nvCxnSpPr>
        <p:spPr>
          <a:xfrm>
            <a:off x="6138975" y="1547179"/>
            <a:ext cx="943579" cy="254596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381;p54">
            <a:extLst>
              <a:ext uri="{FF2B5EF4-FFF2-40B4-BE49-F238E27FC236}">
                <a16:creationId xmlns:a16="http://schemas.microsoft.com/office/drawing/2014/main" id="{742F4DE9-CC25-57E2-D4FD-8580DF49C01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24560" y="1648801"/>
            <a:ext cx="1071916" cy="19896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" name="Google Shape;381;p54">
            <a:extLst>
              <a:ext uri="{FF2B5EF4-FFF2-40B4-BE49-F238E27FC236}">
                <a16:creationId xmlns:a16="http://schemas.microsoft.com/office/drawing/2014/main" id="{BCC02F88-DBDD-C0BB-EB95-D13AB0BA1EE4}"/>
              </a:ext>
            </a:extLst>
          </p:cNvPr>
          <p:cNvCxnSpPr>
            <a:cxnSpLocks/>
          </p:cNvCxnSpPr>
          <p:nvPr/>
        </p:nvCxnSpPr>
        <p:spPr>
          <a:xfrm>
            <a:off x="6149393" y="1603232"/>
            <a:ext cx="991193" cy="31622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BEB32C9-0277-5055-CFC5-B886BB34AFA1}"/>
              </a:ext>
            </a:extLst>
          </p:cNvPr>
          <p:cNvSpPr txBox="1"/>
          <p:nvPr/>
        </p:nvSpPr>
        <p:spPr>
          <a:xfrm>
            <a:off x="7107957" y="4009108"/>
            <a:ext cx="856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pic>
        <p:nvPicPr>
          <p:cNvPr id="8" name="Google Shape;368;p54">
            <a:extLst>
              <a:ext uri="{FF2B5EF4-FFF2-40B4-BE49-F238E27FC236}">
                <a16:creationId xmlns:a16="http://schemas.microsoft.com/office/drawing/2014/main" id="{F4F1CFFF-9724-5A27-051E-49CE833D16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142" y="1263860"/>
            <a:ext cx="1040779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5C1B1-EF32-6083-FE0B-F5B0098D5DE6}"/>
              </a:ext>
            </a:extLst>
          </p:cNvPr>
          <p:cNvSpPr txBox="1"/>
          <p:nvPr/>
        </p:nvSpPr>
        <p:spPr>
          <a:xfrm>
            <a:off x="1278415" y="2341966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CONTROLLER</a:t>
            </a:r>
          </a:p>
        </p:txBody>
      </p:sp>
      <p:pic>
        <p:nvPicPr>
          <p:cNvPr id="11" name="Google Shape;368;p54">
            <a:extLst>
              <a:ext uri="{FF2B5EF4-FFF2-40B4-BE49-F238E27FC236}">
                <a16:creationId xmlns:a16="http://schemas.microsoft.com/office/drawing/2014/main" id="{04CC1E84-0D85-3696-804F-BA9B6AB45C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9;p54">
            <a:extLst>
              <a:ext uri="{FF2B5EF4-FFF2-40B4-BE49-F238E27FC236}">
                <a16:creationId xmlns:a16="http://schemas.microsoft.com/office/drawing/2014/main" id="{D1467749-5F6B-9A3F-E7B1-10F75AD2B2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665" r="19608" b="45429"/>
          <a:stretch/>
        </p:blipFill>
        <p:spPr>
          <a:xfrm>
            <a:off x="1482071" y="-10293"/>
            <a:ext cx="955850" cy="1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3C91347-A91C-13DC-4C76-4B0F61F80B6D}"/>
              </a:ext>
            </a:extLst>
          </p:cNvPr>
          <p:cNvSpPr/>
          <p:nvPr/>
        </p:nvSpPr>
        <p:spPr>
          <a:xfrm>
            <a:off x="1553256" y="1078564"/>
            <a:ext cx="788535" cy="185296"/>
          </a:xfrm>
          <a:prstGeom prst="downArrow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A4FA5-0079-4029-B8EC-C467FC75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0;p54">
            <a:extLst>
              <a:ext uri="{FF2B5EF4-FFF2-40B4-BE49-F238E27FC236}">
                <a16:creationId xmlns:a16="http://schemas.microsoft.com/office/drawing/2014/main" id="{2C7FB6A9-59AD-54A9-D3FB-32715ED496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2138" y="1455577"/>
            <a:ext cx="1148762" cy="11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7;p54">
            <a:extLst>
              <a:ext uri="{FF2B5EF4-FFF2-40B4-BE49-F238E27FC236}">
                <a16:creationId xmlns:a16="http://schemas.microsoft.com/office/drawing/2014/main" id="{529073C6-BF0A-6C82-1832-3979581DDFA3}"/>
              </a:ext>
            </a:extLst>
          </p:cNvPr>
          <p:cNvSpPr/>
          <p:nvPr/>
        </p:nvSpPr>
        <p:spPr>
          <a:xfrm>
            <a:off x="3841400" y="1455573"/>
            <a:ext cx="1116900" cy="11487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68;p54">
            <a:extLst>
              <a:ext uri="{FF2B5EF4-FFF2-40B4-BE49-F238E27FC236}">
                <a16:creationId xmlns:a16="http://schemas.microsoft.com/office/drawing/2014/main" id="{5566AD4B-9399-439D-48D7-25F8FCC2D6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381;p54">
            <a:extLst>
              <a:ext uri="{FF2B5EF4-FFF2-40B4-BE49-F238E27FC236}">
                <a16:creationId xmlns:a16="http://schemas.microsoft.com/office/drawing/2014/main" id="{45765ADE-65A0-9857-71E5-98C6FF919701}"/>
              </a:ext>
            </a:extLst>
          </p:cNvPr>
          <p:cNvCxnSpPr/>
          <p:nvPr/>
        </p:nvCxnSpPr>
        <p:spPr>
          <a:xfrm>
            <a:off x="2723700" y="1995348"/>
            <a:ext cx="18483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4058BB-9EB8-9257-7CD8-5376FFEF8A90}"/>
              </a:ext>
            </a:extLst>
          </p:cNvPr>
          <p:cNvSpPr txBox="1"/>
          <p:nvPr/>
        </p:nvSpPr>
        <p:spPr>
          <a:xfrm>
            <a:off x="5143037" y="216505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TOOLKIT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9F5E4-6364-71A5-2FEE-C9A00E571B2E}"/>
              </a:ext>
            </a:extLst>
          </p:cNvPr>
          <p:cNvSpPr txBox="1"/>
          <p:nvPr/>
        </p:nvSpPr>
        <p:spPr>
          <a:xfrm>
            <a:off x="6760459" y="377146"/>
            <a:ext cx="215315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1CC6A-B682-6A82-9F0C-A10676B3D8ED}"/>
              </a:ext>
            </a:extLst>
          </p:cNvPr>
          <p:cNvSpPr txBox="1"/>
          <p:nvPr/>
        </p:nvSpPr>
        <p:spPr>
          <a:xfrm>
            <a:off x="7330326" y="765911"/>
            <a:ext cx="97174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QA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ED404-B149-8DB6-2D7C-32A0382535F0}"/>
              </a:ext>
            </a:extLst>
          </p:cNvPr>
          <p:cNvSpPr txBox="1"/>
          <p:nvPr/>
        </p:nvSpPr>
        <p:spPr>
          <a:xfrm>
            <a:off x="7073845" y="2242813"/>
            <a:ext cx="152638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02702-6904-9443-4D3F-33B46134033D}"/>
              </a:ext>
            </a:extLst>
          </p:cNvPr>
          <p:cNvSpPr txBox="1"/>
          <p:nvPr/>
        </p:nvSpPr>
        <p:spPr>
          <a:xfrm>
            <a:off x="6873470" y="1120512"/>
            <a:ext cx="192713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Experiment Execution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F8704-9538-9EF3-7233-ABB4C79A0955}"/>
              </a:ext>
            </a:extLst>
          </p:cNvPr>
          <p:cNvSpPr txBox="1"/>
          <p:nvPr/>
        </p:nvSpPr>
        <p:spPr>
          <a:xfrm>
            <a:off x="7160824" y="1487542"/>
            <a:ext cx="132921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Report 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0EE27-9D6A-3E4E-F1BC-56515BF4AD64}"/>
              </a:ext>
            </a:extLst>
          </p:cNvPr>
          <p:cNvSpPr txBox="1"/>
          <p:nvPr/>
        </p:nvSpPr>
        <p:spPr>
          <a:xfrm>
            <a:off x="7182714" y="1872151"/>
            <a:ext cx="128112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FDF93-CCF6-AF96-714F-5490DECE8E63}"/>
              </a:ext>
            </a:extLst>
          </p:cNvPr>
          <p:cNvSpPr txBox="1"/>
          <p:nvPr/>
        </p:nvSpPr>
        <p:spPr>
          <a:xfrm>
            <a:off x="7494085" y="2600349"/>
            <a:ext cx="752129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Coding</a:t>
            </a:r>
          </a:p>
        </p:txBody>
      </p:sp>
      <p:cxnSp>
        <p:nvCxnSpPr>
          <p:cNvPr id="27" name="Google Shape;381;p54">
            <a:extLst>
              <a:ext uri="{FF2B5EF4-FFF2-40B4-BE49-F238E27FC236}">
                <a16:creationId xmlns:a16="http://schemas.microsoft.com/office/drawing/2014/main" id="{AD60CE81-C4DB-51D5-42E7-D71A1A9F0890}"/>
              </a:ext>
            </a:extLst>
          </p:cNvPr>
          <p:cNvCxnSpPr>
            <a:cxnSpLocks/>
          </p:cNvCxnSpPr>
          <p:nvPr/>
        </p:nvCxnSpPr>
        <p:spPr>
          <a:xfrm flipV="1">
            <a:off x="6113174" y="745560"/>
            <a:ext cx="647285" cy="9073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381;p54">
            <a:extLst>
              <a:ext uri="{FF2B5EF4-FFF2-40B4-BE49-F238E27FC236}">
                <a16:creationId xmlns:a16="http://schemas.microsoft.com/office/drawing/2014/main" id="{64C6AE16-73AA-CDAC-9D97-08813407EF44}"/>
              </a:ext>
            </a:extLst>
          </p:cNvPr>
          <p:cNvCxnSpPr>
            <a:cxnSpLocks/>
          </p:cNvCxnSpPr>
          <p:nvPr/>
        </p:nvCxnSpPr>
        <p:spPr>
          <a:xfrm flipV="1">
            <a:off x="6085089" y="1050360"/>
            <a:ext cx="1111387" cy="60255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381;p54">
            <a:extLst>
              <a:ext uri="{FF2B5EF4-FFF2-40B4-BE49-F238E27FC236}">
                <a16:creationId xmlns:a16="http://schemas.microsoft.com/office/drawing/2014/main" id="{B296120B-D160-7827-B70E-64019C847AC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126743" y="1274401"/>
            <a:ext cx="746727" cy="36811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381;p54">
            <a:extLst>
              <a:ext uri="{FF2B5EF4-FFF2-40B4-BE49-F238E27FC236}">
                <a16:creationId xmlns:a16="http://schemas.microsoft.com/office/drawing/2014/main" id="{79043495-F0BF-E572-31E2-CED8E5B20AB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17180" y="1641431"/>
            <a:ext cx="1043644" cy="46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381;p54">
            <a:extLst>
              <a:ext uri="{FF2B5EF4-FFF2-40B4-BE49-F238E27FC236}">
                <a16:creationId xmlns:a16="http://schemas.microsoft.com/office/drawing/2014/main" id="{978318AA-745F-FBA9-29B9-13E51107E56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38975" y="1648878"/>
            <a:ext cx="1043739" cy="37716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381;p54">
            <a:extLst>
              <a:ext uri="{FF2B5EF4-FFF2-40B4-BE49-F238E27FC236}">
                <a16:creationId xmlns:a16="http://schemas.microsoft.com/office/drawing/2014/main" id="{54E1773B-DB06-AC35-92BA-F1F54C5DAB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169631" y="1574415"/>
            <a:ext cx="904214" cy="82228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381;p54">
            <a:extLst>
              <a:ext uri="{FF2B5EF4-FFF2-40B4-BE49-F238E27FC236}">
                <a16:creationId xmlns:a16="http://schemas.microsoft.com/office/drawing/2014/main" id="{10AF25DD-4ADC-5F8D-3DE0-1CF74BAB8450}"/>
              </a:ext>
            </a:extLst>
          </p:cNvPr>
          <p:cNvCxnSpPr>
            <a:cxnSpLocks/>
          </p:cNvCxnSpPr>
          <p:nvPr/>
        </p:nvCxnSpPr>
        <p:spPr>
          <a:xfrm>
            <a:off x="6138975" y="1547179"/>
            <a:ext cx="934870" cy="204166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381;p54">
            <a:extLst>
              <a:ext uri="{FF2B5EF4-FFF2-40B4-BE49-F238E27FC236}">
                <a16:creationId xmlns:a16="http://schemas.microsoft.com/office/drawing/2014/main" id="{4077D69C-2BB0-8D04-CE75-9A6D50C18336}"/>
              </a:ext>
            </a:extLst>
          </p:cNvPr>
          <p:cNvCxnSpPr>
            <a:cxnSpLocks/>
          </p:cNvCxnSpPr>
          <p:nvPr/>
        </p:nvCxnSpPr>
        <p:spPr>
          <a:xfrm>
            <a:off x="6124560" y="1648801"/>
            <a:ext cx="957994" cy="121127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" name="Google Shape;381;p54">
            <a:extLst>
              <a:ext uri="{FF2B5EF4-FFF2-40B4-BE49-F238E27FC236}">
                <a16:creationId xmlns:a16="http://schemas.microsoft.com/office/drawing/2014/main" id="{C6640CA9-89AE-99F7-B343-2F00774D8202}"/>
              </a:ext>
            </a:extLst>
          </p:cNvPr>
          <p:cNvCxnSpPr>
            <a:cxnSpLocks/>
          </p:cNvCxnSpPr>
          <p:nvPr/>
        </p:nvCxnSpPr>
        <p:spPr>
          <a:xfrm>
            <a:off x="6149393" y="1603232"/>
            <a:ext cx="856424" cy="23500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" name="Google Shape;368;p54">
            <a:extLst>
              <a:ext uri="{FF2B5EF4-FFF2-40B4-BE49-F238E27FC236}">
                <a16:creationId xmlns:a16="http://schemas.microsoft.com/office/drawing/2014/main" id="{F8F0447E-C149-928C-14D0-7881E32574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142" y="1263860"/>
            <a:ext cx="1040779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284D11-F177-A560-F62C-891C344C9A71}"/>
              </a:ext>
            </a:extLst>
          </p:cNvPr>
          <p:cNvSpPr txBox="1"/>
          <p:nvPr/>
        </p:nvSpPr>
        <p:spPr>
          <a:xfrm>
            <a:off x="5143037" y="216505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6D1A1-BB36-A1AD-F29E-CB2B5C3DE943}"/>
              </a:ext>
            </a:extLst>
          </p:cNvPr>
          <p:cNvSpPr txBox="1"/>
          <p:nvPr/>
        </p:nvSpPr>
        <p:spPr>
          <a:xfrm>
            <a:off x="1278415" y="2341966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CONTROLLER</a:t>
            </a:r>
          </a:p>
        </p:txBody>
      </p:sp>
      <p:pic>
        <p:nvPicPr>
          <p:cNvPr id="11" name="Google Shape;368;p54">
            <a:extLst>
              <a:ext uri="{FF2B5EF4-FFF2-40B4-BE49-F238E27FC236}">
                <a16:creationId xmlns:a16="http://schemas.microsoft.com/office/drawing/2014/main" id="{EF59CE59-8C70-3B8D-3D19-0E4205CDC3B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9;p54">
            <a:extLst>
              <a:ext uri="{FF2B5EF4-FFF2-40B4-BE49-F238E27FC236}">
                <a16:creationId xmlns:a16="http://schemas.microsoft.com/office/drawing/2014/main" id="{8E35EF9D-4800-B733-CCBC-706F0D7E3C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665" r="19608" b="45429"/>
          <a:stretch/>
        </p:blipFill>
        <p:spPr>
          <a:xfrm>
            <a:off x="1482071" y="-10293"/>
            <a:ext cx="955850" cy="1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409B62C-8FDD-D282-AB80-554B8DBD62FE}"/>
              </a:ext>
            </a:extLst>
          </p:cNvPr>
          <p:cNvSpPr/>
          <p:nvPr/>
        </p:nvSpPr>
        <p:spPr>
          <a:xfrm>
            <a:off x="1553256" y="1078564"/>
            <a:ext cx="788535" cy="185296"/>
          </a:xfrm>
          <a:prstGeom prst="downArrow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4432B-6C0D-8D3E-3ED8-5008CF5CF1C7}"/>
              </a:ext>
            </a:extLst>
          </p:cNvPr>
          <p:cNvSpPr txBox="1"/>
          <p:nvPr/>
        </p:nvSpPr>
        <p:spPr>
          <a:xfrm>
            <a:off x="6915549" y="2994452"/>
            <a:ext cx="1965603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Run Model on Dataset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0B947D-10E4-E3CF-0113-326C05AF2168}"/>
              </a:ext>
            </a:extLst>
          </p:cNvPr>
          <p:cNvSpPr txBox="1"/>
          <p:nvPr/>
        </p:nvSpPr>
        <p:spPr>
          <a:xfrm>
            <a:off x="7179088" y="3380428"/>
            <a:ext cx="139012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Score Answers</a:t>
            </a:r>
            <a:endParaRPr lang="en-US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EA29D-9522-49DF-A221-306391391F6C}"/>
              </a:ext>
            </a:extLst>
          </p:cNvPr>
          <p:cNvSpPr txBox="1"/>
          <p:nvPr/>
        </p:nvSpPr>
        <p:spPr>
          <a:xfrm>
            <a:off x="7082554" y="3774531"/>
            <a:ext cx="168668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Find Failure Cases</a:t>
            </a:r>
            <a:endParaRPr lang="en-US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28452-5F8A-6CA7-FBF5-DAC51F9E3D2E}"/>
              </a:ext>
            </a:extLst>
          </p:cNvPr>
          <p:cNvSpPr txBox="1"/>
          <p:nvPr/>
        </p:nvSpPr>
        <p:spPr>
          <a:xfrm>
            <a:off x="7233745" y="4160507"/>
            <a:ext cx="990977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Clustering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23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A96C7D-634C-6C0B-23A5-C89F0A0A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FA94E-B184-4257-8CE9-259816A2EB0D}"/>
              </a:ext>
            </a:extLst>
          </p:cNvPr>
          <p:cNvSpPr txBox="1"/>
          <p:nvPr/>
        </p:nvSpPr>
        <p:spPr>
          <a:xfrm>
            <a:off x="3008961" y="838417"/>
            <a:ext cx="245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2B55CF"/>
                </a:solidFill>
              </a:rPr>
              <a:t>How good is </a:t>
            </a:r>
            <a:r>
              <a:rPr lang="en-US" sz="2400" dirty="0" err="1">
                <a:solidFill>
                  <a:srgbClr val="2B55CF"/>
                </a:solidFill>
              </a:rPr>
              <a:t>OLMo</a:t>
            </a:r>
            <a:r>
              <a:rPr lang="en-US" sz="2400" dirty="0">
                <a:solidFill>
                  <a:srgbClr val="2B55CF"/>
                </a:solidFill>
              </a:rPr>
              <a:t> at math?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DE9D798-AECF-8C4C-5FA0-E452B12C6061}"/>
              </a:ext>
            </a:extLst>
          </p:cNvPr>
          <p:cNvSpPr/>
          <p:nvPr/>
        </p:nvSpPr>
        <p:spPr bwMode="auto">
          <a:xfrm>
            <a:off x="2916936" y="859626"/>
            <a:ext cx="2679192" cy="788580"/>
          </a:xfrm>
          <a:prstGeom prst="wedgeRoundRectCallout">
            <a:avLst>
              <a:gd name="adj1" fmla="val -65732"/>
              <a:gd name="adj2" fmla="val 9732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59A1E6-F1E3-0A07-8849-D6230DCF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Scenario 3: Computer Science</a:t>
            </a:r>
          </a:p>
        </p:txBody>
      </p:sp>
      <p:pic>
        <p:nvPicPr>
          <p:cNvPr id="9" name="Google Shape;146;p26">
            <a:extLst>
              <a:ext uri="{FF2B5EF4-FFF2-40B4-BE49-F238E27FC236}">
                <a16:creationId xmlns:a16="http://schemas.microsoft.com/office/drawing/2014/main" id="{5A70F8FC-A050-CB79-760E-87EDC917A4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3136" t="3612" r="26091" b="45429"/>
          <a:stretch/>
        </p:blipFill>
        <p:spPr>
          <a:xfrm>
            <a:off x="1010855" y="2005499"/>
            <a:ext cx="1625549" cy="228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OLMo 2: The best fully open language model to date | Ai2">
            <a:extLst>
              <a:ext uri="{FF2B5EF4-FFF2-40B4-BE49-F238E27FC236}">
                <a16:creationId xmlns:a16="http://schemas.microsoft.com/office/drawing/2014/main" id="{8CB4F4EA-FEE6-8DE1-992F-2A30BD90E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2500"/>
          <a:stretch>
            <a:fillRect/>
          </a:stretch>
        </p:blipFill>
        <p:spPr bwMode="auto">
          <a:xfrm>
            <a:off x="4249143" y="3647381"/>
            <a:ext cx="1600200" cy="7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plex Math, Arithmetic, Chalkboard Background Stock Illustration -  Illustration of wisconsinart, arithmetic: 109294371">
            <a:extLst>
              <a:ext uri="{FF2B5EF4-FFF2-40B4-BE49-F238E27FC236}">
                <a16:creationId xmlns:a16="http://schemas.microsoft.com/office/drawing/2014/main" id="{5B3A1759-78BD-4A01-E161-64BCBE5D9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16526"/>
          <a:stretch>
            <a:fillRect/>
          </a:stretch>
        </p:blipFill>
        <p:spPr bwMode="auto">
          <a:xfrm>
            <a:off x="6272191" y="1783080"/>
            <a:ext cx="1600201" cy="144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FAE6E02-264A-B82F-B5A7-9F628406A717}"/>
              </a:ext>
            </a:extLst>
          </p:cNvPr>
          <p:cNvSpPr/>
          <p:nvPr/>
        </p:nvSpPr>
        <p:spPr>
          <a:xfrm>
            <a:off x="5551578" y="1362058"/>
            <a:ext cx="2898648" cy="2285323"/>
          </a:xfrm>
          <a:prstGeom prst="cloudCallout">
            <a:avLst>
              <a:gd name="adj1" fmla="val -47647"/>
              <a:gd name="adj2" fmla="val 55859"/>
            </a:avLst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789454-BBC5-E3D2-EC43-E9FB890F3B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1532" y="3562515"/>
            <a:ext cx="891062" cy="9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0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FA1A5-7469-5735-7837-5C47FB31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D48A6-2445-0BD5-5425-08E384FB6F56}"/>
              </a:ext>
            </a:extLst>
          </p:cNvPr>
          <p:cNvSpPr/>
          <p:nvPr/>
        </p:nvSpPr>
        <p:spPr>
          <a:xfrm>
            <a:off x="564113" y="720930"/>
            <a:ext cx="5067300" cy="41047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2FF1E-C2E3-01E2-A7FE-DFA8D6940F00}"/>
              </a:ext>
            </a:extLst>
          </p:cNvPr>
          <p:cNvSpPr txBox="1"/>
          <p:nvPr/>
        </p:nvSpPr>
        <p:spPr>
          <a:xfrm>
            <a:off x="618613" y="739980"/>
            <a:ext cx="4900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>
              <a:solidFill>
                <a:srgbClr val="00B050"/>
              </a:solidFill>
            </a:endParaRPr>
          </a:p>
          <a:p>
            <a:endParaRPr lang="en-US" sz="900" dirty="0">
              <a:solidFill>
                <a:srgbClr val="00B05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Generate a dataset of 100 questions to test how well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can answer two-digit addition problems. For example, "What is 23 + 43?".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  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58 + 16 = ?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Run the model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on the dataset, and collect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answers.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6B03FE-D75C-1B6B-5ADD-325B2466AA99}"/>
              </a:ext>
            </a:extLst>
          </p:cNvPr>
          <p:cNvCxnSpPr/>
          <p:nvPr/>
        </p:nvCxnSpPr>
        <p:spPr>
          <a:xfrm>
            <a:off x="5519597" y="1116562"/>
            <a:ext cx="559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56BF39F-3AE8-5A8F-11B0-CE764559A4B6}"/>
              </a:ext>
            </a:extLst>
          </p:cNvPr>
          <p:cNvGrpSpPr/>
          <p:nvPr/>
        </p:nvGrpSpPr>
        <p:grpSpPr>
          <a:xfrm>
            <a:off x="6078673" y="924887"/>
            <a:ext cx="792566" cy="383349"/>
            <a:chOff x="3105442" y="3833833"/>
            <a:chExt cx="1056755" cy="511132"/>
          </a:xfrm>
        </p:grpSpPr>
        <p:pic>
          <p:nvPicPr>
            <p:cNvPr id="7" name="Picture 2" descr="Image result for bert transformer">
              <a:extLst>
                <a:ext uri="{FF2B5EF4-FFF2-40B4-BE49-F238E27FC236}">
                  <a16:creationId xmlns:a16="http://schemas.microsoft.com/office/drawing/2014/main" id="{F5C26132-7816-9056-549C-3B5B4C6DF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442" y="3833833"/>
              <a:ext cx="1056755" cy="511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00AAC9-183F-3A31-8F3C-0762B3118FFF}"/>
                </a:ext>
              </a:extLst>
            </p:cNvPr>
            <p:cNvSpPr txBox="1"/>
            <p:nvPr/>
          </p:nvSpPr>
          <p:spPr>
            <a:xfrm>
              <a:off x="3275839" y="3909706"/>
              <a:ext cx="59674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LLM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F154DE-3020-F758-3F6F-437D8907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553" b="32249"/>
          <a:stretch/>
        </p:blipFill>
        <p:spPr>
          <a:xfrm>
            <a:off x="6097815" y="1544867"/>
            <a:ext cx="692442" cy="565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1E39E-F206-5151-EB9B-DB45B2D8889E}"/>
              </a:ext>
            </a:extLst>
          </p:cNvPr>
          <p:cNvSpPr txBox="1"/>
          <p:nvPr/>
        </p:nvSpPr>
        <p:spPr>
          <a:xfrm>
            <a:off x="2173086" y="4320226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1AC49-B784-2522-A01A-9461FBFAEBA2}"/>
              </a:ext>
            </a:extLst>
          </p:cNvPr>
          <p:cNvSpPr txBox="1"/>
          <p:nvPr/>
        </p:nvSpPr>
        <p:spPr>
          <a:xfrm>
            <a:off x="7070101" y="939796"/>
            <a:ext cx="1048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generate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5EE88-9CCC-327C-ECBA-02D8F0377962}"/>
              </a:ext>
            </a:extLst>
          </p:cNvPr>
          <p:cNvSpPr txBox="1"/>
          <p:nvPr/>
        </p:nvSpPr>
        <p:spPr>
          <a:xfrm>
            <a:off x="7070101" y="1550548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execute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F04030-988F-D996-08EE-D55AD7FDB8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444036" y="1308236"/>
            <a:ext cx="0" cy="236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3524C1-E0E4-5312-F8DE-5F3660D8CDEE}"/>
              </a:ext>
            </a:extLst>
          </p:cNvPr>
          <p:cNvCxnSpPr>
            <a:cxnSpLocks/>
          </p:cNvCxnSpPr>
          <p:nvPr/>
        </p:nvCxnSpPr>
        <p:spPr>
          <a:xfrm flipH="1">
            <a:off x="5652483" y="1627820"/>
            <a:ext cx="445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514F015E-E089-5CD7-5A0E-54330C3A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609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Interactive: “How good is </a:t>
            </a:r>
            <a:r>
              <a:rPr lang="en-US" dirty="0" err="1"/>
              <a:t>OLMo</a:t>
            </a:r>
            <a:r>
              <a:rPr lang="en-US" dirty="0"/>
              <a:t> at math?”</a:t>
            </a:r>
          </a:p>
        </p:txBody>
      </p:sp>
    </p:spTree>
    <p:extLst>
      <p:ext uri="{BB962C8B-B14F-4D97-AF65-F5344CB8AC3E}">
        <p14:creationId xmlns:p14="http://schemas.microsoft.com/office/powerpoint/2010/main" val="33887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9662D-5B1D-D411-809C-32926514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D0290-51EC-D511-C8EF-40C0C7F418DF}"/>
              </a:ext>
            </a:extLst>
          </p:cNvPr>
          <p:cNvSpPr/>
          <p:nvPr/>
        </p:nvSpPr>
        <p:spPr>
          <a:xfrm>
            <a:off x="564113" y="720930"/>
            <a:ext cx="5067300" cy="41047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A29EB-B7D8-CE37-D7CB-055B21534ECA}"/>
              </a:ext>
            </a:extLst>
          </p:cNvPr>
          <p:cNvSpPr txBox="1"/>
          <p:nvPr/>
        </p:nvSpPr>
        <p:spPr>
          <a:xfrm>
            <a:off x="618613" y="739980"/>
            <a:ext cx="490098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>
              <a:solidFill>
                <a:srgbClr val="00B050"/>
              </a:solidFill>
            </a:endParaRPr>
          </a:p>
          <a:p>
            <a:endParaRPr lang="en-US" sz="900" dirty="0">
              <a:solidFill>
                <a:srgbClr val="00B05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Generate a dataset of 100 questions to test how well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can answer two-digit addition problems. For example, "What is 23 + 43?".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  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58 + 16 = ?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Run the model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on the dataset, and collect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answers.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 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question       answer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	82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58 + 16 = ?	74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Now score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answers in this dataset.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</a:t>
            </a:r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question        </a:t>
            </a:r>
            <a:r>
              <a:rPr lang="fr-FR" sz="900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score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	82	1.0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U: </a:t>
            </a:r>
            <a:r>
              <a:rPr lang="en-US" sz="900" dirty="0">
                <a:solidFill>
                  <a:schemeClr val="bg1"/>
                </a:solidFill>
              </a:rPr>
              <a:t>What was the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average score on the dataset?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0.57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U: </a:t>
            </a:r>
            <a:r>
              <a:rPr lang="en-US" sz="900" dirty="0">
                <a:solidFill>
                  <a:schemeClr val="bg1"/>
                </a:solidFill>
              </a:rPr>
              <a:t>Identify categories of questions where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seems to do unusually well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title                                        description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Sum Results in 2-Digit Number  Questions that </a:t>
            </a:r>
            <a:r>
              <a:rPr lang="en-US" sz="900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OLMo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answered… 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Crossing one Hundred           If the sum exceeds...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Sort questions into those categories and score those categories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Write a report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E7700B-D391-08FF-8F1F-434B65A5A2B6}"/>
              </a:ext>
            </a:extLst>
          </p:cNvPr>
          <p:cNvCxnSpPr/>
          <p:nvPr/>
        </p:nvCxnSpPr>
        <p:spPr>
          <a:xfrm>
            <a:off x="5534837" y="1931902"/>
            <a:ext cx="559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7E4A4F0-2C0E-D12F-BD86-ADE7C26BF74F}"/>
              </a:ext>
            </a:extLst>
          </p:cNvPr>
          <p:cNvGrpSpPr/>
          <p:nvPr/>
        </p:nvGrpSpPr>
        <p:grpSpPr>
          <a:xfrm>
            <a:off x="6093913" y="1740227"/>
            <a:ext cx="792566" cy="383349"/>
            <a:chOff x="3105442" y="3833833"/>
            <a:chExt cx="1056755" cy="511132"/>
          </a:xfrm>
        </p:grpSpPr>
        <p:pic>
          <p:nvPicPr>
            <p:cNvPr id="7" name="Picture 2" descr="Image result for bert transformer">
              <a:extLst>
                <a:ext uri="{FF2B5EF4-FFF2-40B4-BE49-F238E27FC236}">
                  <a16:creationId xmlns:a16="http://schemas.microsoft.com/office/drawing/2014/main" id="{D473A1EC-6217-89B9-B49F-9AB1E9142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442" y="3833833"/>
              <a:ext cx="1056755" cy="511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CB6AC3-B10B-BFA7-B607-DBAF573E7357}"/>
                </a:ext>
              </a:extLst>
            </p:cNvPr>
            <p:cNvSpPr txBox="1"/>
            <p:nvPr/>
          </p:nvSpPr>
          <p:spPr>
            <a:xfrm>
              <a:off x="3275839" y="3909706"/>
              <a:ext cx="59674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LLM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F13EABC-A1D7-278D-6516-C56F2CA9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553" b="32249"/>
          <a:stretch/>
        </p:blipFill>
        <p:spPr>
          <a:xfrm>
            <a:off x="6113055" y="2360207"/>
            <a:ext cx="692442" cy="565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25699-AF53-C668-B116-17DB6F4EE0D6}"/>
              </a:ext>
            </a:extLst>
          </p:cNvPr>
          <p:cNvSpPr txBox="1"/>
          <p:nvPr/>
        </p:nvSpPr>
        <p:spPr>
          <a:xfrm>
            <a:off x="2173086" y="4320226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5BC9F-53C3-742C-D4E5-145F8E92EA12}"/>
              </a:ext>
            </a:extLst>
          </p:cNvPr>
          <p:cNvSpPr txBox="1"/>
          <p:nvPr/>
        </p:nvSpPr>
        <p:spPr>
          <a:xfrm>
            <a:off x="7085341" y="1755136"/>
            <a:ext cx="1048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generate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6A914-AEF9-D31D-017E-5C25B2B4F756}"/>
              </a:ext>
            </a:extLst>
          </p:cNvPr>
          <p:cNvSpPr txBox="1"/>
          <p:nvPr/>
        </p:nvSpPr>
        <p:spPr>
          <a:xfrm>
            <a:off x="7085341" y="2365888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execute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50FD47-28F6-146D-02D2-F30E7CD877E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459276" y="2123576"/>
            <a:ext cx="0" cy="236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35597D-8F0B-C814-5B99-0A4773BBDF6B}"/>
              </a:ext>
            </a:extLst>
          </p:cNvPr>
          <p:cNvCxnSpPr>
            <a:cxnSpLocks/>
          </p:cNvCxnSpPr>
          <p:nvPr/>
        </p:nvCxnSpPr>
        <p:spPr>
          <a:xfrm flipH="1">
            <a:off x="5667723" y="2443160"/>
            <a:ext cx="445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453016AA-1510-8A26-CCA5-20D14A8D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609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Interactive: “How good is </a:t>
            </a:r>
            <a:r>
              <a:rPr lang="en-US" dirty="0" err="1"/>
              <a:t>OLMo</a:t>
            </a:r>
            <a:r>
              <a:rPr lang="en-US" dirty="0"/>
              <a:t> at math?”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6A08C-2517-5A54-A95A-B00AD94EA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902" y="3518785"/>
            <a:ext cx="1167627" cy="13996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A12559-B826-936C-B538-1DC5174D94A1}"/>
              </a:ext>
            </a:extLst>
          </p:cNvPr>
          <p:cNvCxnSpPr>
            <a:cxnSpLocks/>
          </p:cNvCxnSpPr>
          <p:nvPr/>
        </p:nvCxnSpPr>
        <p:spPr>
          <a:xfrm>
            <a:off x="5491370" y="4498010"/>
            <a:ext cx="830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55695-18E4-24F8-FC94-6A2D14A4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00F7AD-0828-1E68-69E1-EEF4CFA8FCFD}"/>
              </a:ext>
            </a:extLst>
          </p:cNvPr>
          <p:cNvSpPr/>
          <p:nvPr/>
        </p:nvSpPr>
        <p:spPr>
          <a:xfrm>
            <a:off x="3810829" y="872485"/>
            <a:ext cx="5067300" cy="36597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6CE80-8711-F011-F210-D1739A927D96}"/>
              </a:ext>
            </a:extLst>
          </p:cNvPr>
          <p:cNvSpPr txBox="1"/>
          <p:nvPr/>
        </p:nvSpPr>
        <p:spPr>
          <a:xfrm>
            <a:off x="3810829" y="897335"/>
            <a:ext cx="490098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Generate a dataset of 100 questions to test how well a model can answer two-digit addition problems. For example, "What is 23 + 43?".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  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question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58 + 16 = ?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Run the model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on the dataset, and collect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answers.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 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question       answer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	82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58 + 16 = ?	74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Score </a:t>
            </a:r>
            <a:r>
              <a:rPr lang="en-US" sz="900" dirty="0" err="1">
                <a:solidFill>
                  <a:schemeClr val="bg1"/>
                </a:solidFill>
              </a:rPr>
              <a:t>OLMo's</a:t>
            </a:r>
            <a:r>
              <a:rPr lang="en-US" sz="900" dirty="0">
                <a:solidFill>
                  <a:schemeClr val="bg1"/>
                </a:solidFill>
              </a:rPr>
              <a:t> answers in this dataset.</a:t>
            </a:r>
          </a:p>
          <a:p>
            <a:r>
              <a:rPr lang="en-US" sz="900" dirty="0">
                <a:solidFill>
                  <a:schemeClr val="bg2"/>
                </a:solidFill>
              </a:rPr>
              <a:t>N:</a:t>
            </a:r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question        </a:t>
            </a:r>
            <a:r>
              <a:rPr lang="fr-FR" sz="900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score</a:t>
            </a:r>
          </a:p>
          <a:p>
            <a:r>
              <a:rPr lang="fr-FR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35 + 47 = ?	82	1.0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900" dirty="0">
                <a:solidFill>
                  <a:srgbClr val="00B050"/>
                </a:solidFill>
              </a:rPr>
              <a:t>U: </a:t>
            </a:r>
            <a:r>
              <a:rPr lang="en-US" sz="900" dirty="0">
                <a:solidFill>
                  <a:schemeClr val="bg1"/>
                </a:solidFill>
              </a:rPr>
              <a:t>Identify categories of questions where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seems to do unusually well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 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title                                        description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Sum Results in 2-Digit Number  Questions that </a:t>
            </a:r>
            <a:r>
              <a:rPr lang="en-US" sz="900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OLMo</a:t>
            </a:r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answered… </a:t>
            </a:r>
          </a:p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Crossing one Hundred           If the sum exceeds...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Sort questions into those categories and score those categories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Write a report</a:t>
            </a:r>
          </a:p>
          <a:p>
            <a:r>
              <a:rPr lang="en-US" sz="900" dirty="0">
                <a:solidFill>
                  <a:schemeClr val="bg2"/>
                </a:solidFill>
              </a:rPr>
              <a:t>N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2711-10CB-4CB1-E5EC-86710DE99AE9}"/>
              </a:ext>
            </a:extLst>
          </p:cNvPr>
          <p:cNvSpPr txBox="1"/>
          <p:nvPr/>
        </p:nvSpPr>
        <p:spPr>
          <a:xfrm>
            <a:off x="5419803" y="3829829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2736B3-9885-120D-7541-E8B6DA1E54E8}"/>
              </a:ext>
            </a:extLst>
          </p:cNvPr>
          <p:cNvSpPr/>
          <p:nvPr/>
        </p:nvSpPr>
        <p:spPr>
          <a:xfrm>
            <a:off x="258417" y="240057"/>
            <a:ext cx="2730822" cy="22795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C6CF9-9288-11DF-B6D6-097B5BCF22B7}"/>
              </a:ext>
            </a:extLst>
          </p:cNvPr>
          <p:cNvSpPr txBox="1"/>
          <p:nvPr/>
        </p:nvSpPr>
        <p:spPr>
          <a:xfrm>
            <a:off x="258416" y="347842"/>
            <a:ext cx="2611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>
              <a:solidFill>
                <a:srgbClr val="00B050"/>
              </a:solidFill>
            </a:endParaRPr>
          </a:p>
          <a:p>
            <a:endParaRPr lang="en-US" sz="900" dirty="0">
              <a:solidFill>
                <a:srgbClr val="00B050"/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U</a:t>
            </a:r>
            <a:r>
              <a:rPr lang="en-US" sz="900" dirty="0">
                <a:solidFill>
                  <a:schemeClr val="bg1"/>
                </a:solidFill>
              </a:rPr>
              <a:t>: How good is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at 2-digit addition?</a:t>
            </a:r>
          </a:p>
          <a:p>
            <a:r>
              <a:rPr lang="en-US" sz="900" dirty="0">
                <a:solidFill>
                  <a:schemeClr val="bg2"/>
                </a:solidFill>
              </a:rPr>
              <a:t>N: </a:t>
            </a:r>
            <a:r>
              <a:rPr lang="en-US" sz="900" dirty="0">
                <a:solidFill>
                  <a:schemeClr val="bg1"/>
                </a:solidFill>
              </a:rPr>
              <a:t>Here’s my plan:</a:t>
            </a:r>
          </a:p>
          <a:p>
            <a:pPr marL="257175" indent="-257175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Generate a dataset of 100 questions… </a:t>
            </a:r>
          </a:p>
          <a:p>
            <a:pPr indent="-257175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Run the model </a:t>
            </a:r>
            <a:r>
              <a:rPr lang="en-US" sz="900" dirty="0" err="1">
                <a:solidFill>
                  <a:schemeClr val="bg1"/>
                </a:solidFill>
              </a:rPr>
              <a:t>OLMo</a:t>
            </a:r>
            <a:r>
              <a:rPr lang="en-US" sz="900" dirty="0">
                <a:solidFill>
                  <a:schemeClr val="bg1"/>
                </a:solidFill>
              </a:rPr>
              <a:t> on the dataset…</a:t>
            </a:r>
          </a:p>
          <a:p>
            <a:pPr indent="-257175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Score </a:t>
            </a:r>
            <a:r>
              <a:rPr lang="en-US" sz="900" dirty="0" err="1">
                <a:solidFill>
                  <a:schemeClr val="bg1"/>
                </a:solidFill>
              </a:rPr>
              <a:t>OLMo’s</a:t>
            </a:r>
            <a:r>
              <a:rPr lang="en-US" sz="900" dirty="0">
                <a:solidFill>
                  <a:schemeClr val="bg1"/>
                </a:solidFill>
              </a:rPr>
              <a:t> answers in this dataset.</a:t>
            </a:r>
          </a:p>
          <a:p>
            <a:pPr indent="-257175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….</a:t>
            </a:r>
          </a:p>
          <a:p>
            <a:r>
              <a:rPr lang="en-US" sz="900" dirty="0">
                <a:solidFill>
                  <a:schemeClr val="bg1"/>
                </a:solidFill>
              </a:rPr>
              <a:t>7. Write a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4C3134-9E69-75EE-44B3-A36E60957A4E}"/>
              </a:ext>
            </a:extLst>
          </p:cNvPr>
          <p:cNvCxnSpPr>
            <a:cxnSpLocks/>
          </p:cNvCxnSpPr>
          <p:nvPr/>
        </p:nvCxnSpPr>
        <p:spPr>
          <a:xfrm flipV="1">
            <a:off x="2594113" y="1005714"/>
            <a:ext cx="1216716" cy="15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51D357-3BA4-AC52-6421-81EAC0E27FFF}"/>
              </a:ext>
            </a:extLst>
          </p:cNvPr>
          <p:cNvCxnSpPr>
            <a:cxnSpLocks/>
          </p:cNvCxnSpPr>
          <p:nvPr/>
        </p:nvCxnSpPr>
        <p:spPr>
          <a:xfrm>
            <a:off x="2617415" y="1124529"/>
            <a:ext cx="1193414" cy="646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B84DDD-EED1-48A8-428C-A31D951CC82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594113" y="1312582"/>
            <a:ext cx="1216716" cy="12236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6D92ABE-50FE-7E06-D569-48230AEA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29" y="153430"/>
            <a:ext cx="4900985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Autonomous</a:t>
            </a:r>
          </a:p>
        </p:txBody>
      </p:sp>
    </p:spTree>
    <p:extLst>
      <p:ext uri="{BB962C8B-B14F-4D97-AF65-F5344CB8AC3E}">
        <p14:creationId xmlns:p14="http://schemas.microsoft.com/office/powerpoint/2010/main" val="30592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EEF4-350B-7E65-F1F4-8689F48F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DE9DF9-6205-A9A1-9379-509419FC5920}"/>
              </a:ext>
            </a:extLst>
          </p:cNvPr>
          <p:cNvSpPr txBox="1"/>
          <p:nvPr/>
        </p:nvSpPr>
        <p:spPr>
          <a:xfrm>
            <a:off x="1701800" y="1102360"/>
            <a:ext cx="721672" cy="4154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dirty="0"/>
              <a:t>Plan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E9258C5-EA78-3FB0-BEF2-6EF06A00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5" y="-1259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Panda: An Autonomous Agent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85F952-DC8D-521A-99F3-187421ECBB74}"/>
              </a:ext>
            </a:extLst>
          </p:cNvPr>
          <p:cNvSpPr txBox="1"/>
          <p:nvPr/>
        </p:nvSpPr>
        <p:spPr>
          <a:xfrm>
            <a:off x="146338" y="1074874"/>
            <a:ext cx="106311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Task: </a:t>
            </a:r>
          </a:p>
          <a:p>
            <a:r>
              <a:rPr lang="en-US" sz="1050" dirty="0"/>
              <a:t>How good is…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81124-B6C5-979A-875E-57BAA967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44" t="28323" r="27168" b="29187"/>
          <a:stretch>
            <a:fillRect/>
          </a:stretch>
        </p:blipFill>
        <p:spPr>
          <a:xfrm>
            <a:off x="6287761" y="90353"/>
            <a:ext cx="624750" cy="5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08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EBAF0-16A7-667B-D476-C4D5FBB6A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057C3-36E3-A908-1E7B-F111E1FC4857}"/>
              </a:ext>
            </a:extLst>
          </p:cNvPr>
          <p:cNvSpPr txBox="1"/>
          <p:nvPr/>
        </p:nvSpPr>
        <p:spPr>
          <a:xfrm>
            <a:off x="1701800" y="1102360"/>
            <a:ext cx="721672" cy="4154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dirty="0"/>
              <a:t>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F8DB-7A31-08EC-89B4-DFF93477F69A}"/>
              </a:ext>
            </a:extLst>
          </p:cNvPr>
          <p:cNvSpPr txBox="1"/>
          <p:nvPr/>
        </p:nvSpPr>
        <p:spPr>
          <a:xfrm>
            <a:off x="3422651" y="1102360"/>
            <a:ext cx="574196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dirty="0"/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C046A-EFC8-4E0D-EB9F-82D161D1AE2C}"/>
              </a:ext>
            </a:extLst>
          </p:cNvPr>
          <p:cNvSpPr txBox="1"/>
          <p:nvPr/>
        </p:nvSpPr>
        <p:spPr>
          <a:xfrm>
            <a:off x="5486743" y="1064950"/>
            <a:ext cx="1021433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dirty="0"/>
              <a:t>Reflect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1E3CC7-15B3-67E4-907F-55900019AF30}"/>
              </a:ext>
            </a:extLst>
          </p:cNvPr>
          <p:cNvSpPr/>
          <p:nvPr/>
        </p:nvSpPr>
        <p:spPr>
          <a:xfrm>
            <a:off x="4057650" y="860888"/>
            <a:ext cx="1329690" cy="247823"/>
          </a:xfrm>
          <a:custGeom>
            <a:avLst/>
            <a:gdLst>
              <a:gd name="connsiteX0" fmla="*/ 0 w 1439334"/>
              <a:gd name="connsiteY0" fmla="*/ 270945 h 270945"/>
              <a:gd name="connsiteX1" fmla="*/ 677334 w 1439334"/>
              <a:gd name="connsiteY1" fmla="*/ 11 h 270945"/>
              <a:gd name="connsiteX2" fmla="*/ 1439334 w 1439334"/>
              <a:gd name="connsiteY2" fmla="*/ 262478 h 27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270945">
                <a:moveTo>
                  <a:pt x="0" y="270945"/>
                </a:moveTo>
                <a:cubicBezTo>
                  <a:pt x="218722" y="136183"/>
                  <a:pt x="437445" y="1422"/>
                  <a:pt x="677334" y="11"/>
                </a:cubicBezTo>
                <a:cubicBezTo>
                  <a:pt x="917223" y="-1400"/>
                  <a:pt x="1178278" y="130539"/>
                  <a:pt x="1439334" y="262478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29716C-31C7-50CB-6DFA-2A3330B6813A}"/>
              </a:ext>
            </a:extLst>
          </p:cNvPr>
          <p:cNvSpPr/>
          <p:nvPr/>
        </p:nvSpPr>
        <p:spPr>
          <a:xfrm rot="10800000">
            <a:off x="4057650" y="1379220"/>
            <a:ext cx="1329690" cy="247823"/>
          </a:xfrm>
          <a:custGeom>
            <a:avLst/>
            <a:gdLst>
              <a:gd name="connsiteX0" fmla="*/ 0 w 1439334"/>
              <a:gd name="connsiteY0" fmla="*/ 270945 h 270945"/>
              <a:gd name="connsiteX1" fmla="*/ 677334 w 1439334"/>
              <a:gd name="connsiteY1" fmla="*/ 11 h 270945"/>
              <a:gd name="connsiteX2" fmla="*/ 1439334 w 1439334"/>
              <a:gd name="connsiteY2" fmla="*/ 262478 h 27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270945">
                <a:moveTo>
                  <a:pt x="0" y="270945"/>
                </a:moveTo>
                <a:cubicBezTo>
                  <a:pt x="218722" y="136183"/>
                  <a:pt x="437445" y="1422"/>
                  <a:pt x="677334" y="11"/>
                </a:cubicBezTo>
                <a:cubicBezTo>
                  <a:pt x="917223" y="-1400"/>
                  <a:pt x="1178278" y="130539"/>
                  <a:pt x="1439334" y="262478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18CFDB-1CC2-2A45-3A7B-CAB632A9B7ED}"/>
              </a:ext>
            </a:extLst>
          </p:cNvPr>
          <p:cNvCxnSpPr/>
          <p:nvPr/>
        </p:nvCxnSpPr>
        <p:spPr>
          <a:xfrm>
            <a:off x="2459598" y="1279518"/>
            <a:ext cx="85488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2F69-67E9-9A08-B9A1-F1E1776F8866}"/>
              </a:ext>
            </a:extLst>
          </p:cNvPr>
          <p:cNvSpPr/>
          <p:nvPr/>
        </p:nvSpPr>
        <p:spPr>
          <a:xfrm>
            <a:off x="3003550" y="619761"/>
            <a:ext cx="3702050" cy="13144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3FFEE2-8F62-A077-300B-F9B18BF73680}"/>
              </a:ext>
            </a:extLst>
          </p:cNvPr>
          <p:cNvSpPr/>
          <p:nvPr/>
        </p:nvSpPr>
        <p:spPr>
          <a:xfrm>
            <a:off x="1917700" y="1515111"/>
            <a:ext cx="3995420" cy="585238"/>
          </a:xfrm>
          <a:custGeom>
            <a:avLst/>
            <a:gdLst>
              <a:gd name="connsiteX0" fmla="*/ 4953000 w 4953000"/>
              <a:gd name="connsiteY0" fmla="*/ 25400 h 780317"/>
              <a:gd name="connsiteX1" fmla="*/ 4622800 w 4953000"/>
              <a:gd name="connsiteY1" fmla="*/ 499533 h 780317"/>
              <a:gd name="connsiteX2" fmla="*/ 3784600 w 4953000"/>
              <a:gd name="connsiteY2" fmla="*/ 753533 h 780317"/>
              <a:gd name="connsiteX3" fmla="*/ 1202267 w 4953000"/>
              <a:gd name="connsiteY3" fmla="*/ 745066 h 780317"/>
              <a:gd name="connsiteX4" fmla="*/ 330200 w 4953000"/>
              <a:gd name="connsiteY4" fmla="*/ 508000 h 780317"/>
              <a:gd name="connsiteX5" fmla="*/ 0 w 4953000"/>
              <a:gd name="connsiteY5" fmla="*/ 0 h 78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0" h="780317">
                <a:moveTo>
                  <a:pt x="4953000" y="25400"/>
                </a:moveTo>
                <a:cubicBezTo>
                  <a:pt x="4885266" y="201789"/>
                  <a:pt x="4817533" y="378178"/>
                  <a:pt x="4622800" y="499533"/>
                </a:cubicBezTo>
                <a:cubicBezTo>
                  <a:pt x="4428067" y="620888"/>
                  <a:pt x="4354689" y="712611"/>
                  <a:pt x="3784600" y="753533"/>
                </a:cubicBezTo>
                <a:cubicBezTo>
                  <a:pt x="3214511" y="794455"/>
                  <a:pt x="1778000" y="785988"/>
                  <a:pt x="1202267" y="745066"/>
                </a:cubicBezTo>
                <a:cubicBezTo>
                  <a:pt x="626534" y="704144"/>
                  <a:pt x="530578" y="632178"/>
                  <a:pt x="330200" y="508000"/>
                </a:cubicBezTo>
                <a:cubicBezTo>
                  <a:pt x="129822" y="383822"/>
                  <a:pt x="64911" y="191911"/>
                  <a:pt x="0" y="0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C422F-9768-046D-9589-37363941DF3F}"/>
              </a:ext>
            </a:extLst>
          </p:cNvPr>
          <p:cNvSpPr txBox="1"/>
          <p:nvPr/>
        </p:nvSpPr>
        <p:spPr>
          <a:xfrm>
            <a:off x="2992195" y="612759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Inner loop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7AAF1-B0C0-CBE8-E02E-48A4D79E7EFD}"/>
              </a:ext>
            </a:extLst>
          </p:cNvPr>
          <p:cNvSpPr txBox="1"/>
          <p:nvPr/>
        </p:nvSpPr>
        <p:spPr>
          <a:xfrm>
            <a:off x="752542" y="2855340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Generate dataset</a:t>
            </a:r>
          </a:p>
          <a:p>
            <a:r>
              <a:rPr lang="en-US" sz="1200" dirty="0"/>
              <a:t>2. Ask </a:t>
            </a:r>
            <a:r>
              <a:rPr lang="en-US" sz="1200" dirty="0" err="1"/>
              <a:t>OLMo</a:t>
            </a:r>
            <a:r>
              <a:rPr lang="en-US" sz="1200" dirty="0"/>
              <a:t> questions</a:t>
            </a:r>
          </a:p>
          <a:p>
            <a:r>
              <a:rPr lang="en-US" sz="1200" dirty="0"/>
              <a:t>3. Score answers</a:t>
            </a:r>
          </a:p>
          <a:p>
            <a:r>
              <a:rPr lang="en-US" sz="1200" dirty="0"/>
              <a:t>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32930-CC35-0D21-F343-EC40924C1917}"/>
              </a:ext>
            </a:extLst>
          </p:cNvPr>
          <p:cNvSpPr txBox="1"/>
          <p:nvPr/>
        </p:nvSpPr>
        <p:spPr>
          <a:xfrm>
            <a:off x="3261212" y="2828770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&gt; </a:t>
            </a:r>
            <a:r>
              <a:rPr lang="en-US" sz="1200" dirty="0">
                <a:solidFill>
                  <a:srgbClr val="FF0000"/>
                </a:solidFill>
              </a:rPr>
              <a:t>Generate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9DCD5-D214-C327-7CAC-D7DFCCCA4EE8}"/>
              </a:ext>
            </a:extLst>
          </p:cNvPr>
          <p:cNvSpPr txBox="1"/>
          <p:nvPr/>
        </p:nvSpPr>
        <p:spPr>
          <a:xfrm>
            <a:off x="3400546" y="2549163"/>
            <a:ext cx="409086" cy="2539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7260E-955F-37AA-BFBB-3C3C71D012C2}"/>
              </a:ext>
            </a:extLst>
          </p:cNvPr>
          <p:cNvSpPr txBox="1"/>
          <p:nvPr/>
        </p:nvSpPr>
        <p:spPr>
          <a:xfrm>
            <a:off x="3426168" y="3351188"/>
            <a:ext cx="514885" cy="2539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Think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873092-1719-4CD2-25E5-F1FDD0D79B6E}"/>
              </a:ext>
            </a:extLst>
          </p:cNvPr>
          <p:cNvSpPr txBox="1"/>
          <p:nvPr/>
        </p:nvSpPr>
        <p:spPr>
          <a:xfrm>
            <a:off x="3408340" y="4514992"/>
            <a:ext cx="671979" cy="2539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Execute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F5C11C-327B-EDE5-F3DF-81F2785E5614}"/>
              </a:ext>
            </a:extLst>
          </p:cNvPr>
          <p:cNvCxnSpPr>
            <a:cxnSpLocks/>
          </p:cNvCxnSpPr>
          <p:nvPr/>
        </p:nvCxnSpPr>
        <p:spPr>
          <a:xfrm>
            <a:off x="3708605" y="3082684"/>
            <a:ext cx="0" cy="274055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CB724F-6B12-5FF5-2B87-A1B48AE73372}"/>
              </a:ext>
            </a:extLst>
          </p:cNvPr>
          <p:cNvCxnSpPr/>
          <p:nvPr/>
        </p:nvCxnSpPr>
        <p:spPr>
          <a:xfrm>
            <a:off x="3692793" y="4240937"/>
            <a:ext cx="0" cy="274055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891E557-BDF7-0E5D-CA70-84F0D644501C}"/>
              </a:ext>
            </a:extLst>
          </p:cNvPr>
          <p:cNvSpPr/>
          <p:nvPr/>
        </p:nvSpPr>
        <p:spPr>
          <a:xfrm>
            <a:off x="2403199" y="2889340"/>
            <a:ext cx="142227" cy="196083"/>
          </a:xfrm>
          <a:prstGeom prst="rightBrace">
            <a:avLst>
              <a:gd name="adj1" fmla="val 13821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72183-4BC6-E0F2-D3E9-632F64E036D4}"/>
              </a:ext>
            </a:extLst>
          </p:cNvPr>
          <p:cNvSpPr txBox="1"/>
          <p:nvPr/>
        </p:nvSpPr>
        <p:spPr>
          <a:xfrm>
            <a:off x="3261213" y="3630794"/>
            <a:ext cx="17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Thought: </a:t>
            </a:r>
            <a:r>
              <a:rPr lang="en-US" sz="1200" dirty="0"/>
              <a:t>I should…</a:t>
            </a:r>
          </a:p>
          <a:p>
            <a:r>
              <a:rPr lang="en-US" sz="1200" b="1" dirty="0"/>
              <a:t>Action (code):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x = </a:t>
            </a:r>
            <a:r>
              <a:rPr lang="en-US" sz="1200" dirty="0" err="1">
                <a:solidFill>
                  <a:srgbClr val="0070C0"/>
                </a:solidFill>
              </a:rPr>
              <a:t>pd.MakeFrame</a:t>
            </a:r>
            <a:r>
              <a:rPr lang="en-US" sz="1200" dirty="0">
                <a:solidFill>
                  <a:srgbClr val="0070C0"/>
                </a:solidFill>
              </a:rPr>
              <a:t>(…)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85CCC-960C-3394-A526-53925865013A}"/>
              </a:ext>
            </a:extLst>
          </p:cNvPr>
          <p:cNvSpPr txBox="1"/>
          <p:nvPr/>
        </p:nvSpPr>
        <p:spPr>
          <a:xfrm>
            <a:off x="3261212" y="4802151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&lt;observations&gt;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20981-62F1-1D0C-2EA2-545898913DCE}"/>
              </a:ext>
            </a:extLst>
          </p:cNvPr>
          <p:cNvSpPr txBox="1"/>
          <p:nvPr/>
        </p:nvSpPr>
        <p:spPr>
          <a:xfrm>
            <a:off x="5433269" y="2766889"/>
            <a:ext cx="152521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task complete?</a:t>
            </a:r>
          </a:p>
          <a:p>
            <a:r>
              <a:rPr lang="en-US" sz="1200" dirty="0" err="1"/>
              <a:t>curr</a:t>
            </a:r>
            <a:r>
              <a:rPr lang="en-US" sz="1200" dirty="0"/>
              <a:t> step complete?</a:t>
            </a:r>
          </a:p>
          <a:p>
            <a:r>
              <a:rPr lang="en-US" sz="1200" dirty="0"/>
              <a:t>next action:</a:t>
            </a:r>
          </a:p>
          <a:p>
            <a:r>
              <a:rPr lang="en-US" sz="1200" dirty="0"/>
              <a:t> - </a:t>
            </a:r>
            <a:r>
              <a:rPr lang="en-US" sz="1200" dirty="0" err="1"/>
              <a:t>next_step</a:t>
            </a:r>
            <a:endParaRPr lang="en-US" sz="1200" dirty="0"/>
          </a:p>
          <a:p>
            <a:r>
              <a:rPr lang="en-US" sz="1200" dirty="0"/>
              <a:t> - continue</a:t>
            </a:r>
          </a:p>
          <a:p>
            <a:r>
              <a:rPr lang="en-US" sz="1200" dirty="0"/>
              <a:t> - debug</a:t>
            </a:r>
          </a:p>
          <a:p>
            <a:r>
              <a:rPr lang="en-US" sz="1200" dirty="0"/>
              <a:t> - exit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9FDF16-DFDC-770E-D016-C327A0505D35}"/>
              </a:ext>
            </a:extLst>
          </p:cNvPr>
          <p:cNvSpPr/>
          <p:nvPr/>
        </p:nvSpPr>
        <p:spPr>
          <a:xfrm>
            <a:off x="2909865" y="2408631"/>
            <a:ext cx="2079225" cy="264743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C5BE7-590B-3FA1-1FD7-B09AB5B21B8B}"/>
              </a:ext>
            </a:extLst>
          </p:cNvPr>
          <p:cNvSpPr txBox="1"/>
          <p:nvPr/>
        </p:nvSpPr>
        <p:spPr>
          <a:xfrm>
            <a:off x="5751891" y="2446476"/>
            <a:ext cx="604653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Reflect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DA474DF-5C2B-AFFB-34AB-22B6753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5" y="-1259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Panda: An Autonomous Agent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185A6AA-CB83-C300-DEDD-4283BE41E311}"/>
              </a:ext>
            </a:extLst>
          </p:cNvPr>
          <p:cNvSpPr/>
          <p:nvPr/>
        </p:nvSpPr>
        <p:spPr>
          <a:xfrm>
            <a:off x="4892734" y="2526437"/>
            <a:ext cx="677108" cy="211137"/>
          </a:xfrm>
          <a:custGeom>
            <a:avLst/>
            <a:gdLst>
              <a:gd name="connsiteX0" fmla="*/ 0 w 1439334"/>
              <a:gd name="connsiteY0" fmla="*/ 270945 h 270945"/>
              <a:gd name="connsiteX1" fmla="*/ 677334 w 1439334"/>
              <a:gd name="connsiteY1" fmla="*/ 11 h 270945"/>
              <a:gd name="connsiteX2" fmla="*/ 1439334 w 1439334"/>
              <a:gd name="connsiteY2" fmla="*/ 262478 h 27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270945">
                <a:moveTo>
                  <a:pt x="0" y="270945"/>
                </a:moveTo>
                <a:cubicBezTo>
                  <a:pt x="218722" y="136183"/>
                  <a:pt x="437445" y="1422"/>
                  <a:pt x="677334" y="11"/>
                </a:cubicBezTo>
                <a:cubicBezTo>
                  <a:pt x="917223" y="-1400"/>
                  <a:pt x="1178278" y="130539"/>
                  <a:pt x="1439334" y="262478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B0622D8-B624-9035-A95E-C672FBAF7E92}"/>
              </a:ext>
            </a:extLst>
          </p:cNvPr>
          <p:cNvSpPr/>
          <p:nvPr/>
        </p:nvSpPr>
        <p:spPr>
          <a:xfrm rot="10800000">
            <a:off x="4960129" y="4211390"/>
            <a:ext cx="677108" cy="211137"/>
          </a:xfrm>
          <a:custGeom>
            <a:avLst/>
            <a:gdLst>
              <a:gd name="connsiteX0" fmla="*/ 0 w 1439334"/>
              <a:gd name="connsiteY0" fmla="*/ 270945 h 270945"/>
              <a:gd name="connsiteX1" fmla="*/ 677334 w 1439334"/>
              <a:gd name="connsiteY1" fmla="*/ 11 h 270945"/>
              <a:gd name="connsiteX2" fmla="*/ 1439334 w 1439334"/>
              <a:gd name="connsiteY2" fmla="*/ 262478 h 27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270945">
                <a:moveTo>
                  <a:pt x="0" y="270945"/>
                </a:moveTo>
                <a:cubicBezTo>
                  <a:pt x="218722" y="136183"/>
                  <a:pt x="437445" y="1422"/>
                  <a:pt x="677334" y="11"/>
                </a:cubicBezTo>
                <a:cubicBezTo>
                  <a:pt x="917223" y="-1400"/>
                  <a:pt x="1178278" y="130539"/>
                  <a:pt x="1439334" y="262478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67CF6F-6F40-5365-BC40-162D51E6CA2E}"/>
              </a:ext>
            </a:extLst>
          </p:cNvPr>
          <p:cNvSpPr txBox="1"/>
          <p:nvPr/>
        </p:nvSpPr>
        <p:spPr>
          <a:xfrm>
            <a:off x="3493900" y="1916420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if &gt; 3 retries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E5A59-8966-A8E3-FD93-FBD9C9B49824}"/>
              </a:ext>
            </a:extLst>
          </p:cNvPr>
          <p:cNvSpPr txBox="1"/>
          <p:nvPr/>
        </p:nvSpPr>
        <p:spPr>
          <a:xfrm>
            <a:off x="1191309" y="2307977"/>
            <a:ext cx="455574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Plan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81F14-7014-F032-0D01-3649BD2BA85D}"/>
              </a:ext>
            </a:extLst>
          </p:cNvPr>
          <p:cNvCxnSpPr>
            <a:cxnSpLocks/>
          </p:cNvCxnSpPr>
          <p:nvPr/>
        </p:nvCxnSpPr>
        <p:spPr>
          <a:xfrm>
            <a:off x="1446587" y="2627022"/>
            <a:ext cx="0" cy="274055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D96622-53C1-B0B9-9C02-45B5088EBAAB}"/>
              </a:ext>
            </a:extLst>
          </p:cNvPr>
          <p:cNvCxnSpPr>
            <a:cxnSpLocks/>
          </p:cNvCxnSpPr>
          <p:nvPr/>
        </p:nvCxnSpPr>
        <p:spPr>
          <a:xfrm flipV="1">
            <a:off x="2545080" y="2977255"/>
            <a:ext cx="645365" cy="97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F4BDB6-CEDE-245E-1CA6-1AFD58D0DE7C}"/>
              </a:ext>
            </a:extLst>
          </p:cNvPr>
          <p:cNvSpPr txBox="1"/>
          <p:nvPr/>
        </p:nvSpPr>
        <p:spPr>
          <a:xfrm>
            <a:off x="146338" y="1074874"/>
            <a:ext cx="106311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Task: </a:t>
            </a:r>
          </a:p>
          <a:p>
            <a:r>
              <a:rPr lang="en-US" sz="1050" dirty="0"/>
              <a:t>How good is…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8A12660-62B2-DD4C-BA4F-22DD4832461E}"/>
              </a:ext>
            </a:extLst>
          </p:cNvPr>
          <p:cNvSpPr/>
          <p:nvPr/>
        </p:nvSpPr>
        <p:spPr>
          <a:xfrm>
            <a:off x="3314479" y="1860415"/>
            <a:ext cx="1084856" cy="3422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DF3FD-AA0E-E585-D5CD-51C440F7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44" t="28323" r="27168" b="29187"/>
          <a:stretch>
            <a:fillRect/>
          </a:stretch>
        </p:blipFill>
        <p:spPr>
          <a:xfrm>
            <a:off x="6287761" y="90353"/>
            <a:ext cx="624750" cy="5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11" grpId="0" animBg="1"/>
      <p:bldP spid="14" grpId="0" animBg="1"/>
      <p:bldP spid="17" grpId="0" animBg="1"/>
      <p:bldP spid="2" grpId="0" animBg="1"/>
      <p:bldP spid="18" grpId="0"/>
      <p:bldP spid="22" grpId="0"/>
      <p:bldP spid="24" grpId="0" animBg="1"/>
      <p:bldP spid="25" grpId="0" animBg="1"/>
      <p:bldP spid="29" grpId="0" animBg="1"/>
      <p:bldP spid="49" grpId="0" animBg="1"/>
      <p:bldP spid="50" grpId="0" animBg="1"/>
      <p:bldP spid="3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nda-mt-example-fast">
            <a:hlinkClick r:id="" action="ppaction://media"/>
            <a:extLst>
              <a:ext uri="{FF2B5EF4-FFF2-40B4-BE49-F238E27FC236}">
                <a16:creationId xmlns:a16="http://schemas.microsoft.com/office/drawing/2014/main" id="{E8AC1080-E610-8FEC-7F4D-5B866C520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925"/>
            <a:ext cx="9144000" cy="51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7B4BA-C6FC-C142-F0A9-FBBB75575C49}"/>
              </a:ext>
            </a:extLst>
          </p:cNvPr>
          <p:cNvSpPr txBox="1"/>
          <p:nvPr/>
        </p:nvSpPr>
        <p:spPr>
          <a:xfrm>
            <a:off x="627795" y="663012"/>
            <a:ext cx="8127243" cy="181588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Final summary: Based on 200 translations from the WMT14 dataset, Llama-3.1-8B achieves a corpus BLEU score of 27.78, performing at </a:t>
            </a:r>
            <a:r>
              <a:rPr lang="en-US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baseline-level machine translation quality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significantly </a:t>
            </a:r>
            <a:r>
              <a:rPr lang="en-US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below professional systems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(40-50+ BLEU). With nearly half (49%) of translations scoring below 20 BLEU and critical issues like systematic omission of French diacritical marks, Llama-3.1-8B is NOT RECOMMENDED for serious English-to-French translation work.</a:t>
            </a:r>
          </a:p>
        </p:txBody>
      </p:sp>
    </p:spTree>
    <p:extLst>
      <p:ext uri="{BB962C8B-B14F-4D97-AF65-F5344CB8AC3E}">
        <p14:creationId xmlns:p14="http://schemas.microsoft.com/office/powerpoint/2010/main" val="388140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25AF-EB73-2E7B-5A20-19678928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23B96-5AC0-88DD-3ADF-6C0C5ED66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25" y="847675"/>
            <a:ext cx="6756712" cy="3416400"/>
          </a:xfrm>
        </p:spPr>
        <p:txBody>
          <a:bodyPr>
            <a:noAutofit/>
          </a:bodyPr>
          <a:lstStyle/>
          <a:p>
            <a:r>
              <a:rPr lang="en-US" dirty="0"/>
              <a:t>Interactive Scientific Discovery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Autonomous Scientific Discovery</a:t>
            </a:r>
          </a:p>
          <a:p>
            <a:pPr marL="1524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Outer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CD19E-41BE-9126-B50B-EC341A684A2D}"/>
              </a:ext>
            </a:extLst>
          </p:cNvPr>
          <p:cNvGrpSpPr>
            <a:grpSpLocks noChangeAspect="1"/>
          </p:cNvGrpSpPr>
          <p:nvPr/>
        </p:nvGrpSpPr>
        <p:grpSpPr>
          <a:xfrm>
            <a:off x="5854525" y="730503"/>
            <a:ext cx="2139943" cy="758441"/>
            <a:chOff x="5378091" y="516614"/>
            <a:chExt cx="2967476" cy="1051736"/>
          </a:xfrm>
        </p:grpSpPr>
        <p:pic>
          <p:nvPicPr>
            <p:cNvPr id="4" name="Google Shape;359;p54">
              <a:extLst>
                <a:ext uri="{FF2B5EF4-FFF2-40B4-BE49-F238E27FC236}">
                  <a16:creationId xmlns:a16="http://schemas.microsoft.com/office/drawing/2014/main" id="{2F7964FD-A2C4-1727-CA06-5C07FEE1324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5378091" y="516614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68;p54">
              <a:extLst>
                <a:ext uri="{FF2B5EF4-FFF2-40B4-BE49-F238E27FC236}">
                  <a16:creationId xmlns:a16="http://schemas.microsoft.com/office/drawing/2014/main" id="{F8281F20-217C-6EF5-12FF-88E8005392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9693" y="572877"/>
              <a:ext cx="955874" cy="992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Google Shape;381;p54">
              <a:extLst>
                <a:ext uri="{FF2B5EF4-FFF2-40B4-BE49-F238E27FC236}">
                  <a16:creationId xmlns:a16="http://schemas.microsoft.com/office/drawing/2014/main" id="{212A4817-0DE4-3E44-B150-904C46FB77A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42" y="1181893"/>
              <a:ext cx="759308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746339-C7B2-1D9A-CA79-228A361EA962}"/>
              </a:ext>
            </a:extLst>
          </p:cNvPr>
          <p:cNvGrpSpPr>
            <a:grpSpLocks noChangeAspect="1"/>
          </p:cNvGrpSpPr>
          <p:nvPr/>
        </p:nvGrpSpPr>
        <p:grpSpPr>
          <a:xfrm>
            <a:off x="5832534" y="1661585"/>
            <a:ext cx="2541894" cy="1013156"/>
            <a:chOff x="5118081" y="1634899"/>
            <a:chExt cx="3869360" cy="1542262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8E57DB20-FC7F-4B70-ACEA-30711FF26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815" y="1939699"/>
              <a:ext cx="889878" cy="94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B87E9E2-A624-5CEC-6582-B8DB808D061B}"/>
                </a:ext>
              </a:extLst>
            </p:cNvPr>
            <p:cNvSpPr/>
            <p:nvPr/>
          </p:nvSpPr>
          <p:spPr bwMode="auto">
            <a:xfrm>
              <a:off x="6233806" y="2271961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6F4C000-5F53-868A-172E-821D0D277803}"/>
                </a:ext>
              </a:extLst>
            </p:cNvPr>
            <p:cNvSpPr/>
            <p:nvPr/>
          </p:nvSpPr>
          <p:spPr bwMode="auto">
            <a:xfrm>
              <a:off x="6252743" y="2433330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C2132C-D91D-07B8-E7BB-B0BFF2216B10}"/>
                </a:ext>
              </a:extLst>
            </p:cNvPr>
            <p:cNvSpPr/>
            <p:nvPr/>
          </p:nvSpPr>
          <p:spPr bwMode="auto">
            <a:xfrm>
              <a:off x="6233806" y="2581654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4B745B-D96B-141D-77D8-1030470B2A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95883" y="2174276"/>
              <a:ext cx="418018" cy="132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F0526A-C6EA-D186-1D75-226A90E83A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7426" y="2750810"/>
              <a:ext cx="65408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5614D65-7C0C-8AED-E9C5-78BFEE576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02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5" name="Google Shape;359;p54">
              <a:extLst>
                <a:ext uri="{FF2B5EF4-FFF2-40B4-BE49-F238E27FC236}">
                  <a16:creationId xmlns:a16="http://schemas.microsoft.com/office/drawing/2014/main" id="{DF2CE903-1288-D313-046D-D1298E3E9A6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Picture 10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89BA8A79-56FF-8B1E-3270-302D292FB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 bwMode="auto">
            <a:xfrm>
              <a:off x="8460313" y="1634899"/>
              <a:ext cx="527128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86602C-3C45-92B5-9FC9-D3D36CD071A6}"/>
              </a:ext>
            </a:extLst>
          </p:cNvPr>
          <p:cNvGrpSpPr/>
          <p:nvPr/>
        </p:nvGrpSpPr>
        <p:grpSpPr>
          <a:xfrm>
            <a:off x="5864286" y="3017413"/>
            <a:ext cx="2403857" cy="1213548"/>
            <a:chOff x="5864286" y="3017413"/>
            <a:chExt cx="2403857" cy="12135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01CA30-70F7-9F78-FD7A-E603268491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0417" y="3879401"/>
              <a:ext cx="882025" cy="351560"/>
              <a:chOff x="5118081" y="1634899"/>
              <a:chExt cx="3869360" cy="1542262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D761EE79-A444-A3C8-2138-9AD2ECF9C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815" y="1939699"/>
                <a:ext cx="889878" cy="943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1C89407-137A-F420-493A-3B1BC83F73D0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B3CB98E-A77A-5CEC-65BD-0C381B7E1ADD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0EA63B-3EB5-0678-CA8B-AF56ADFB63B5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0EBC98-FF8D-FFD0-E6E2-AF58646316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B7420DD-0B29-7CAE-E251-1FC9FED481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CA9AE52-56A6-4CD0-5EBA-8D698D2E8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34" name="Google Shape;359;p54">
                <a:extLst>
                  <a:ext uri="{FF2B5EF4-FFF2-40B4-BE49-F238E27FC236}">
                    <a16:creationId xmlns:a16="http://schemas.microsoft.com/office/drawing/2014/main" id="{3CCAA349-9813-62C1-6B36-8FADE2043FE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</a:blip>
              <a:srcRect l="20665" r="19608" b="45429"/>
              <a:stretch/>
            </p:blipFill>
            <p:spPr>
              <a:xfrm>
                <a:off x="5118081" y="2008868"/>
                <a:ext cx="821795" cy="1051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3AC4254C-A3D0-99E1-7F85-6588897B6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Arrow: Curved Left 36">
              <a:extLst>
                <a:ext uri="{FF2B5EF4-FFF2-40B4-BE49-F238E27FC236}">
                  <a16:creationId xmlns:a16="http://schemas.microsoft.com/office/drawing/2014/main" id="{E29DC670-FE6A-7A5B-C12B-BAEB2D98015D}"/>
                </a:ext>
              </a:extLst>
            </p:cNvPr>
            <p:cNvSpPr/>
            <p:nvPr/>
          </p:nvSpPr>
          <p:spPr>
            <a:xfrm>
              <a:off x="7660340" y="333451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Left 38">
              <a:extLst>
                <a:ext uri="{FF2B5EF4-FFF2-40B4-BE49-F238E27FC236}">
                  <a16:creationId xmlns:a16="http://schemas.microsoft.com/office/drawing/2014/main" id="{D7C44E4C-B66D-FD1B-D282-10D56A3D5574}"/>
                </a:ext>
              </a:extLst>
            </p:cNvPr>
            <p:cNvSpPr/>
            <p:nvPr/>
          </p:nvSpPr>
          <p:spPr>
            <a:xfrm rot="10800000">
              <a:off x="5864286" y="332489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Google Shape;359;p54">
              <a:extLst>
                <a:ext uri="{FF2B5EF4-FFF2-40B4-BE49-F238E27FC236}">
                  <a16:creationId xmlns:a16="http://schemas.microsoft.com/office/drawing/2014/main" id="{0F5EA326-9A89-9073-BA93-FE7116ADA12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20665" r="19608" b="45429"/>
            <a:stretch/>
          </p:blipFill>
          <p:spPr>
            <a:xfrm>
              <a:off x="6512676" y="3041800"/>
              <a:ext cx="539861" cy="690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68;p54">
              <a:extLst>
                <a:ext uri="{FF2B5EF4-FFF2-40B4-BE49-F238E27FC236}">
                  <a16:creationId xmlns:a16="http://schemas.microsoft.com/office/drawing/2014/main" id="{E7780E9A-D678-8EB5-8456-E9EAB30D0D2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0836" y="3017413"/>
              <a:ext cx="679504" cy="70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9C47C1-B819-8E43-CE3A-61B1CE37F325}"/>
              </a:ext>
            </a:extLst>
          </p:cNvPr>
          <p:cNvSpPr/>
          <p:nvPr/>
        </p:nvSpPr>
        <p:spPr>
          <a:xfrm>
            <a:off x="288758" y="625642"/>
            <a:ext cx="8406967" cy="10611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CF942-2BE8-284A-F2AE-DBCA02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9" y="150126"/>
            <a:ext cx="3550353" cy="454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10173-A31F-0523-54EF-A7B56CF9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08" y="443552"/>
            <a:ext cx="3438402" cy="314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9D846-9099-41E3-00DD-AC6BC6130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781" y="317755"/>
            <a:ext cx="2861587" cy="4761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11D56-3235-A6CE-69A8-12887A303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768" y="1296538"/>
            <a:ext cx="3667200" cy="3403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15BBEB-2537-57E5-1603-954E0C50C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658" y="2548667"/>
            <a:ext cx="6716062" cy="2553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9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>
            <a:spLocks noGrp="1"/>
          </p:cNvSpPr>
          <p:nvPr>
            <p:ph type="title"/>
          </p:nvPr>
        </p:nvSpPr>
        <p:spPr>
          <a:xfrm>
            <a:off x="311700" y="281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Neuroscience Example</a:t>
            </a:r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body" idx="1"/>
          </p:nvPr>
        </p:nvSpPr>
        <p:spPr>
          <a:xfrm>
            <a:off x="344650" y="2237800"/>
            <a:ext cx="504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900" b="1"/>
              <a:t>Task:</a:t>
            </a:r>
            <a:r>
              <a:rPr lang="en" sz="1900"/>
              <a:t> Are sensory or motor areas of the brain more complex?</a:t>
            </a:r>
            <a:endParaRPr sz="19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900" b="1"/>
              <a:t>Data:</a:t>
            </a:r>
            <a:r>
              <a:rPr lang="en" sz="1900"/>
              <a:t> Human Connectome Project</a:t>
            </a:r>
            <a:endParaRPr sz="19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900" b="1"/>
              <a:t>Approach: </a:t>
            </a:r>
            <a:r>
              <a:rPr lang="en" sz="1900"/>
              <a:t>Parcelate and compare at-rest dimensionality</a:t>
            </a:r>
            <a:endParaRPr sz="1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(complexity of patterns)</a:t>
            </a:r>
            <a:endParaRPr sz="19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900"/>
          </a:p>
        </p:txBody>
      </p:sp>
      <p:pic>
        <p:nvPicPr>
          <p:cNvPr id="409" name="Google Shape;409;p55" title="glia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825" y="207238"/>
            <a:ext cx="2795050" cy="472901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 txBox="1"/>
          <p:nvPr/>
        </p:nvSpPr>
        <p:spPr>
          <a:xfrm>
            <a:off x="296050" y="1152475"/>
            <a:ext cx="51435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Objective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9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Use Asta to run neuroscience experiments</a:t>
            </a:r>
            <a:endParaRPr sz="12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11" name="Google Shape;411;p55"/>
          <p:cNvCxnSpPr/>
          <p:nvPr/>
        </p:nvCxnSpPr>
        <p:spPr>
          <a:xfrm>
            <a:off x="360250" y="2077150"/>
            <a:ext cx="50151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121254" y="167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Neuroscience Example</a:t>
            </a:r>
            <a:endParaRPr/>
          </a:p>
        </p:txBody>
      </p:sp>
      <p:pic>
        <p:nvPicPr>
          <p:cNvPr id="419" name="Google Shape;4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86" y="904632"/>
            <a:ext cx="3381079" cy="40380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0107" y="904632"/>
            <a:ext cx="3316952" cy="40710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56"/>
          <p:cNvSpPr/>
          <p:nvPr/>
        </p:nvSpPr>
        <p:spPr>
          <a:xfrm>
            <a:off x="1850825" y="1332678"/>
            <a:ext cx="1721400" cy="183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2" name="Google Shape;422;p56"/>
          <p:cNvSpPr/>
          <p:nvPr/>
        </p:nvSpPr>
        <p:spPr>
          <a:xfrm>
            <a:off x="1096625" y="3665503"/>
            <a:ext cx="3250500" cy="696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4486600" y="904628"/>
            <a:ext cx="3189900" cy="1690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" name="Google Shape;424;p56"/>
          <p:cNvSpPr txBox="1"/>
          <p:nvPr/>
        </p:nvSpPr>
        <p:spPr>
          <a:xfrm>
            <a:off x="2240725" y="3378624"/>
            <a:ext cx="23586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Accessed HCP data</a:t>
            </a:r>
            <a:endParaRPr sz="11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5" name="Google Shape;425;p56"/>
          <p:cNvSpPr txBox="1"/>
          <p:nvPr/>
        </p:nvSpPr>
        <p:spPr>
          <a:xfrm>
            <a:off x="5340680" y="627236"/>
            <a:ext cx="23586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Identified brain regions</a:t>
            </a:r>
            <a:endParaRPr sz="11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" name="Google Shape;426;p56"/>
          <p:cNvSpPr txBox="1"/>
          <p:nvPr/>
        </p:nvSpPr>
        <p:spPr>
          <a:xfrm>
            <a:off x="6144000" y="3332721"/>
            <a:ext cx="23586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Performed analysis </a:t>
            </a:r>
            <a:endParaRPr sz="11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6144000" y="393770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Reported results</a:t>
            </a:r>
            <a:endParaRPr/>
          </a:p>
        </p:txBody>
      </p:sp>
      <p:sp>
        <p:nvSpPr>
          <p:cNvPr id="428" name="Google Shape;428;p56"/>
          <p:cNvSpPr/>
          <p:nvPr/>
        </p:nvSpPr>
        <p:spPr>
          <a:xfrm>
            <a:off x="4486600" y="3616378"/>
            <a:ext cx="3189900" cy="401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BC87-CEA5-638C-8CC3-C6331EE4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854C-C1FD-2196-1468-B73AA40D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8458C-26B1-F028-A85D-0A6B767B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25" y="847675"/>
            <a:ext cx="6756712" cy="3416400"/>
          </a:xfrm>
        </p:spPr>
        <p:txBody>
          <a:bodyPr>
            <a:noAutofit/>
          </a:bodyPr>
          <a:lstStyle/>
          <a:p>
            <a:r>
              <a:rPr lang="en-US" dirty="0"/>
              <a:t>Interactive Scientific Discovery</a:t>
            </a:r>
          </a:p>
          <a:p>
            <a:endParaRPr lang="en-US" dirty="0"/>
          </a:p>
          <a:p>
            <a:r>
              <a:rPr lang="en-US" dirty="0"/>
              <a:t>Autonomous Scientific Discovery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The Outer Loop</a:t>
            </a:r>
          </a:p>
          <a:p>
            <a:endParaRPr lang="en-US" dirty="0"/>
          </a:p>
          <a:p>
            <a:r>
              <a:rPr lang="en-US" dirty="0"/>
              <a:t>Reflections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BEF7D-D59D-EEAC-76D9-74107A7291EB}"/>
              </a:ext>
            </a:extLst>
          </p:cNvPr>
          <p:cNvGrpSpPr>
            <a:grpSpLocks noChangeAspect="1"/>
          </p:cNvGrpSpPr>
          <p:nvPr/>
        </p:nvGrpSpPr>
        <p:grpSpPr>
          <a:xfrm>
            <a:off x="5854525" y="730503"/>
            <a:ext cx="2139943" cy="758441"/>
            <a:chOff x="5378091" y="516614"/>
            <a:chExt cx="2967476" cy="1051736"/>
          </a:xfrm>
        </p:grpSpPr>
        <p:pic>
          <p:nvPicPr>
            <p:cNvPr id="4" name="Google Shape;359;p54">
              <a:extLst>
                <a:ext uri="{FF2B5EF4-FFF2-40B4-BE49-F238E27FC236}">
                  <a16:creationId xmlns:a16="http://schemas.microsoft.com/office/drawing/2014/main" id="{2842E4A0-9636-BF08-3B26-19BCBA48DC7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5378091" y="516614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368;p54">
              <a:extLst>
                <a:ext uri="{FF2B5EF4-FFF2-40B4-BE49-F238E27FC236}">
                  <a16:creationId xmlns:a16="http://schemas.microsoft.com/office/drawing/2014/main" id="{CC50B461-5D32-2A1E-7896-D467B8745E7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693" y="572877"/>
              <a:ext cx="955874" cy="992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Google Shape;381;p54">
              <a:extLst>
                <a:ext uri="{FF2B5EF4-FFF2-40B4-BE49-F238E27FC236}">
                  <a16:creationId xmlns:a16="http://schemas.microsoft.com/office/drawing/2014/main" id="{C5D3407C-C9AD-5D90-1D32-89882EBE343F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42" y="1181893"/>
              <a:ext cx="759308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BA1008-8983-943A-336F-08A9E5DC6ECC}"/>
              </a:ext>
            </a:extLst>
          </p:cNvPr>
          <p:cNvGrpSpPr>
            <a:grpSpLocks noChangeAspect="1"/>
          </p:cNvGrpSpPr>
          <p:nvPr/>
        </p:nvGrpSpPr>
        <p:grpSpPr>
          <a:xfrm>
            <a:off x="5832534" y="1661585"/>
            <a:ext cx="2541894" cy="1013156"/>
            <a:chOff x="5118081" y="1634899"/>
            <a:chExt cx="3869360" cy="1542262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204CD26D-2446-2748-04E7-4F8A20095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815" y="1939699"/>
              <a:ext cx="889878" cy="94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9B9272-C6B8-FEAA-FCBE-D9261393A73C}"/>
                </a:ext>
              </a:extLst>
            </p:cNvPr>
            <p:cNvSpPr/>
            <p:nvPr/>
          </p:nvSpPr>
          <p:spPr bwMode="auto">
            <a:xfrm>
              <a:off x="6233806" y="2271961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0EABD2D-E533-D4DF-6F24-914D19386C5D}"/>
                </a:ext>
              </a:extLst>
            </p:cNvPr>
            <p:cNvSpPr/>
            <p:nvPr/>
          </p:nvSpPr>
          <p:spPr bwMode="auto">
            <a:xfrm>
              <a:off x="6252743" y="2433330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67EAA7-B1C5-800D-8862-E30F1252BF6D}"/>
                </a:ext>
              </a:extLst>
            </p:cNvPr>
            <p:cNvSpPr/>
            <p:nvPr/>
          </p:nvSpPr>
          <p:spPr bwMode="auto">
            <a:xfrm>
              <a:off x="6233806" y="2581654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BD7452-5D7E-509D-82CC-FAA8F6BC27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95883" y="2174276"/>
              <a:ext cx="418018" cy="132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126BA8-BC16-3106-A880-5B1DA1388E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7426" y="2750810"/>
              <a:ext cx="65408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C41613-0828-96F9-6B3E-BCC6E70E7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02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5" name="Google Shape;359;p54">
              <a:extLst>
                <a:ext uri="{FF2B5EF4-FFF2-40B4-BE49-F238E27FC236}">
                  <a16:creationId xmlns:a16="http://schemas.microsoft.com/office/drawing/2014/main" id="{D77662D4-65C0-6881-AE7E-C57202BEC63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Picture 10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BF13EA00-2D68-0513-51AE-63A347229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 bwMode="auto">
            <a:xfrm>
              <a:off x="8460313" y="1634899"/>
              <a:ext cx="527128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EF109C-F349-752E-C882-12BCE28CD0AC}"/>
              </a:ext>
            </a:extLst>
          </p:cNvPr>
          <p:cNvGrpSpPr/>
          <p:nvPr/>
        </p:nvGrpSpPr>
        <p:grpSpPr>
          <a:xfrm>
            <a:off x="5864286" y="3017413"/>
            <a:ext cx="2403857" cy="1213548"/>
            <a:chOff x="5864286" y="3017413"/>
            <a:chExt cx="2403857" cy="12135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686097-985B-A498-2D35-5F5357540B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0417" y="3879401"/>
              <a:ext cx="882025" cy="351560"/>
              <a:chOff x="5118081" y="1634899"/>
              <a:chExt cx="3869360" cy="1542262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C9FC975C-5CBF-3B08-FAE2-84C4FBB22D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815" y="1939699"/>
                <a:ext cx="889878" cy="943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EB04FE-82BA-4717-F3EE-D8B2E8A15870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621C0AA-6AD0-EFC0-727F-8C488B898FCE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CAD9B34-ADB9-EDFF-901D-F9C9CA145FA6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A883D09-D6FC-2E41-2AE0-C5A96925BE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D31BCB4-CD69-AB2A-26A5-69F794EF81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6838BEA-202B-C8D6-69BA-B93034836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34" name="Google Shape;359;p54">
                <a:extLst>
                  <a:ext uri="{FF2B5EF4-FFF2-40B4-BE49-F238E27FC236}">
                    <a16:creationId xmlns:a16="http://schemas.microsoft.com/office/drawing/2014/main" id="{B47DCABB-51B6-DB9D-9D94-706A0503A68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</a:blip>
              <a:srcRect l="20665" r="19608" b="45429"/>
              <a:stretch/>
            </p:blipFill>
            <p:spPr>
              <a:xfrm>
                <a:off x="5118081" y="2008868"/>
                <a:ext cx="821795" cy="1051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7574D36C-B0D6-F478-D26D-CF06D3A55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Arrow: Curved Left 36">
              <a:extLst>
                <a:ext uri="{FF2B5EF4-FFF2-40B4-BE49-F238E27FC236}">
                  <a16:creationId xmlns:a16="http://schemas.microsoft.com/office/drawing/2014/main" id="{59919C7B-8F15-ACAA-E04B-50DEF9097398}"/>
                </a:ext>
              </a:extLst>
            </p:cNvPr>
            <p:cNvSpPr/>
            <p:nvPr/>
          </p:nvSpPr>
          <p:spPr>
            <a:xfrm>
              <a:off x="7660340" y="333451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Left 38">
              <a:extLst>
                <a:ext uri="{FF2B5EF4-FFF2-40B4-BE49-F238E27FC236}">
                  <a16:creationId xmlns:a16="http://schemas.microsoft.com/office/drawing/2014/main" id="{E0F14591-229C-5BF1-56E2-748A51E4228E}"/>
                </a:ext>
              </a:extLst>
            </p:cNvPr>
            <p:cNvSpPr/>
            <p:nvPr/>
          </p:nvSpPr>
          <p:spPr>
            <a:xfrm rot="10800000">
              <a:off x="5864286" y="332489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Google Shape;359;p54">
              <a:extLst>
                <a:ext uri="{FF2B5EF4-FFF2-40B4-BE49-F238E27FC236}">
                  <a16:creationId xmlns:a16="http://schemas.microsoft.com/office/drawing/2014/main" id="{90D4EC8A-6AB1-0754-DF29-7F009836120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6512676" y="3041800"/>
              <a:ext cx="539861" cy="690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68;p54">
              <a:extLst>
                <a:ext uri="{FF2B5EF4-FFF2-40B4-BE49-F238E27FC236}">
                  <a16:creationId xmlns:a16="http://schemas.microsoft.com/office/drawing/2014/main" id="{AB32DFB8-C317-A773-DD6B-D45E224CD98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836" y="3017413"/>
              <a:ext cx="679504" cy="70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FE985D-1E95-E4F6-1C43-0578475DDA76}"/>
              </a:ext>
            </a:extLst>
          </p:cNvPr>
          <p:cNvSpPr/>
          <p:nvPr/>
        </p:nvSpPr>
        <p:spPr>
          <a:xfrm>
            <a:off x="288758" y="1654791"/>
            <a:ext cx="8406967" cy="12898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-0.00035 0.262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91803" y="1437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dirty="0"/>
              <a:t>More Realistic Picture</a:t>
            </a:r>
            <a:endParaRPr dirty="0"/>
          </a:p>
        </p:txBody>
      </p:sp>
      <p:sp>
        <p:nvSpPr>
          <p:cNvPr id="380" name="Google Shape;380;p54"/>
          <p:cNvSpPr txBox="1"/>
          <p:nvPr/>
        </p:nvSpPr>
        <p:spPr>
          <a:xfrm>
            <a:off x="3294403" y="1368080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1692067" y="1686529"/>
            <a:ext cx="3843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Reflection, lit review,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spotting, update design/objectives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3294403" y="2358132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1692067" y="2663185"/>
            <a:ext cx="3843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Reflection, lit review,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spotting, update design/objectives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3294403" y="3418363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4"/>
          <p:cNvSpPr/>
          <p:nvPr/>
        </p:nvSpPr>
        <p:spPr>
          <a:xfrm>
            <a:off x="3582824" y="1648599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3582824" y="2143625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4"/>
          <p:cNvSpPr/>
          <p:nvPr/>
        </p:nvSpPr>
        <p:spPr>
          <a:xfrm>
            <a:off x="3582824" y="2692940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4"/>
          <p:cNvSpPr/>
          <p:nvPr/>
        </p:nvSpPr>
        <p:spPr>
          <a:xfrm>
            <a:off x="3582824" y="3187966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3582824" y="1141021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3163373" y="841485"/>
            <a:ext cx="1633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mission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54"/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1262376" y="1640225"/>
            <a:ext cx="341387" cy="5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1713" y="1099185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1713" y="2115635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044" y="3187966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1268492" y="2570579"/>
            <a:ext cx="341387" cy="57735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3582824" y="3971882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5">
            <a:alphaModFix/>
          </a:blip>
          <a:srcRect l="9099"/>
          <a:stretch/>
        </p:blipFill>
        <p:spPr>
          <a:xfrm>
            <a:off x="3626586" y="4276978"/>
            <a:ext cx="545727" cy="83688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8" name="Google Shape;398;p54"/>
          <p:cNvSpPr txBox="1"/>
          <p:nvPr/>
        </p:nvSpPr>
        <p:spPr>
          <a:xfrm>
            <a:off x="3519778" y="3204647"/>
            <a:ext cx="71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391;p54">
            <a:extLst>
              <a:ext uri="{FF2B5EF4-FFF2-40B4-BE49-F238E27FC236}">
                <a16:creationId xmlns:a16="http://schemas.microsoft.com/office/drawing/2014/main" id="{D3A3C58F-A18F-89D1-04C4-EF5B484EF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2768344" y="766689"/>
            <a:ext cx="341387" cy="57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2BA0EE7C-F0FE-B97E-301C-D680C99C6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53">
            <a:extLst>
              <a:ext uri="{FF2B5EF4-FFF2-40B4-BE49-F238E27FC236}">
                <a16:creationId xmlns:a16="http://schemas.microsoft.com/office/drawing/2014/main" id="{D5AD6CBD-1145-A25F-4A1F-635A3D7BD39C}"/>
              </a:ext>
            </a:extLst>
          </p:cNvPr>
          <p:cNvGrpSpPr/>
          <p:nvPr/>
        </p:nvGrpSpPr>
        <p:grpSpPr>
          <a:xfrm>
            <a:off x="643906" y="970410"/>
            <a:ext cx="5067314" cy="2020946"/>
            <a:chOff x="5118081" y="1634899"/>
            <a:chExt cx="3869360" cy="1543178"/>
          </a:xfrm>
        </p:grpSpPr>
        <p:pic>
          <p:nvPicPr>
            <p:cNvPr id="355" name="Google Shape;355;p53">
              <a:extLst>
                <a:ext uri="{FF2B5EF4-FFF2-40B4-BE49-F238E27FC236}">
                  <a16:creationId xmlns:a16="http://schemas.microsoft.com/office/drawing/2014/main" id="{31B17AA5-798D-CA00-A05F-A1F0DD0BA6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99815" y="1939699"/>
              <a:ext cx="889878" cy="943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53">
              <a:extLst>
                <a:ext uri="{FF2B5EF4-FFF2-40B4-BE49-F238E27FC236}">
                  <a16:creationId xmlns:a16="http://schemas.microsoft.com/office/drawing/2014/main" id="{F8C4368F-D944-D036-B3DA-614D685C8CBC}"/>
                </a:ext>
              </a:extLst>
            </p:cNvPr>
            <p:cNvSpPr/>
            <p:nvPr/>
          </p:nvSpPr>
          <p:spPr>
            <a:xfrm>
              <a:off x="6233806" y="2271961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>
              <a:extLst>
                <a:ext uri="{FF2B5EF4-FFF2-40B4-BE49-F238E27FC236}">
                  <a16:creationId xmlns:a16="http://schemas.microsoft.com/office/drawing/2014/main" id="{2C6D749A-07E2-AF3E-DB69-0E37804382E2}"/>
                </a:ext>
              </a:extLst>
            </p:cNvPr>
            <p:cNvSpPr/>
            <p:nvPr/>
          </p:nvSpPr>
          <p:spPr>
            <a:xfrm>
              <a:off x="6252743" y="2433330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>
              <a:extLst>
                <a:ext uri="{FF2B5EF4-FFF2-40B4-BE49-F238E27FC236}">
                  <a16:creationId xmlns:a16="http://schemas.microsoft.com/office/drawing/2014/main" id="{262BD77B-52E9-7F44-67F3-1C7477B9F67C}"/>
                </a:ext>
              </a:extLst>
            </p:cNvPr>
            <p:cNvSpPr/>
            <p:nvPr/>
          </p:nvSpPr>
          <p:spPr>
            <a:xfrm>
              <a:off x="6233806" y="2581654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" name="Google Shape;359;p53">
              <a:extLst>
                <a:ext uri="{FF2B5EF4-FFF2-40B4-BE49-F238E27FC236}">
                  <a16:creationId xmlns:a16="http://schemas.microsoft.com/office/drawing/2014/main" id="{5AF0DF4F-DEB1-10BA-2F8F-41862E96E5EA}"/>
                </a:ext>
              </a:extLst>
            </p:cNvPr>
            <p:cNvCxnSpPr/>
            <p:nvPr/>
          </p:nvCxnSpPr>
          <p:spPr>
            <a:xfrm rot="10800000" flipH="1">
              <a:off x="6095883" y="2174356"/>
              <a:ext cx="417900" cy="1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0" name="Google Shape;360;p53">
              <a:extLst>
                <a:ext uri="{FF2B5EF4-FFF2-40B4-BE49-F238E27FC236}">
                  <a16:creationId xmlns:a16="http://schemas.microsoft.com/office/drawing/2014/main" id="{3C788E6D-7DBD-B255-0895-369B65C231D3}"/>
                </a:ext>
              </a:extLst>
            </p:cNvPr>
            <p:cNvCxnSpPr/>
            <p:nvPr/>
          </p:nvCxnSpPr>
          <p:spPr>
            <a:xfrm>
              <a:off x="7337426" y="2750810"/>
              <a:ext cx="65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61" name="Google Shape;361;p53">
              <a:extLst>
                <a:ext uri="{FF2B5EF4-FFF2-40B4-BE49-F238E27FC236}">
                  <a16:creationId xmlns:a16="http://schemas.microsoft.com/office/drawing/2014/main" id="{0B8BBF5B-AE6D-C5CA-6463-C42790253D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099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2" name="Google Shape;362;p53">
              <a:extLst>
                <a:ext uri="{FF2B5EF4-FFF2-40B4-BE49-F238E27FC236}">
                  <a16:creationId xmlns:a16="http://schemas.microsoft.com/office/drawing/2014/main" id="{B84AF163-99D9-F070-63AF-AEBE4247A50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53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66C7DB4C-02F4-2D39-1912-305CFFF8597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7493"/>
            <a:stretch/>
          </p:blipFill>
          <p:spPr>
            <a:xfrm>
              <a:off x="8460313" y="1634899"/>
              <a:ext cx="527128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E227B38B-00D3-2D9D-DFCA-31F2A40ABD1A}"/>
              </a:ext>
            </a:extLst>
          </p:cNvPr>
          <p:cNvSpPr txBox="1"/>
          <p:nvPr/>
        </p:nvSpPr>
        <p:spPr>
          <a:xfrm>
            <a:off x="232468" y="29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Manrope SemiBold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The Inner Loop</a:t>
            </a:r>
            <a:endParaRPr/>
          </a:p>
        </p:txBody>
      </p:sp>
      <p:pic>
        <p:nvPicPr>
          <p:cNvPr id="3" name="Google Shape;364;p53">
            <a:extLst>
              <a:ext uri="{FF2B5EF4-FFF2-40B4-BE49-F238E27FC236}">
                <a16:creationId xmlns:a16="http://schemas.microsoft.com/office/drawing/2014/main" id="{96A954AF-7218-88B7-AB0B-54CB6673BB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51510" y="1320406"/>
            <a:ext cx="1554910" cy="15299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1;p53">
            <a:extLst>
              <a:ext uri="{FF2B5EF4-FFF2-40B4-BE49-F238E27FC236}">
                <a16:creationId xmlns:a16="http://schemas.microsoft.com/office/drawing/2014/main" id="{123E3398-83A0-7CA9-341F-51613155663C}"/>
              </a:ext>
            </a:extLst>
          </p:cNvPr>
          <p:cNvSpPr/>
          <p:nvPr/>
        </p:nvSpPr>
        <p:spPr>
          <a:xfrm rot="11697515">
            <a:off x="6201112" y="1013211"/>
            <a:ext cx="2119939" cy="2144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290" y="91626"/>
                </a:moveTo>
                <a:cubicBezTo>
                  <a:pt x="83808" y="109244"/>
                  <a:pt x="59219" y="114716"/>
                  <a:pt x="38660" y="104897"/>
                </a:cubicBezTo>
                <a:cubicBezTo>
                  <a:pt x="18100" y="95078"/>
                  <a:pt x="6850" y="72489"/>
                  <a:pt x="11376" y="50116"/>
                </a:cubicBezTo>
                <a:cubicBezTo>
                  <a:pt x="15902" y="27743"/>
                  <a:pt x="35042" y="11332"/>
                  <a:pt x="57794" y="10316"/>
                </a:cubicBezTo>
                <a:cubicBezTo>
                  <a:pt x="80545" y="9301"/>
                  <a:pt x="101064" y="23943"/>
                  <a:pt x="107556" y="45824"/>
                </a:cubicBezTo>
                <a:lnTo>
                  <a:pt x="117714" y="45901"/>
                </a:lnTo>
                <a:lnTo>
                  <a:pt x="104999" y="60339"/>
                </a:lnTo>
                <a:lnTo>
                  <a:pt x="87715" y="45675"/>
                </a:lnTo>
                <a:lnTo>
                  <a:pt x="97818" y="45751"/>
                </a:lnTo>
                <a:lnTo>
                  <a:pt x="97818" y="45751"/>
                </a:lnTo>
                <a:cubicBezTo>
                  <a:pt x="91403" y="28535"/>
                  <a:pt x="74287" y="17801"/>
                  <a:pt x="56090" y="19580"/>
                </a:cubicBezTo>
                <a:cubicBezTo>
                  <a:pt x="37893" y="21360"/>
                  <a:pt x="23155" y="35211"/>
                  <a:pt x="20160" y="53347"/>
                </a:cubicBezTo>
                <a:cubicBezTo>
                  <a:pt x="17164" y="71483"/>
                  <a:pt x="26659" y="89380"/>
                  <a:pt x="43307" y="96979"/>
                </a:cubicBezTo>
                <a:cubicBezTo>
                  <a:pt x="59955" y="104578"/>
                  <a:pt x="79603" y="99983"/>
                  <a:pt x="91208" y="85776"/>
                </a:cubicBezTo>
                <a:close/>
              </a:path>
            </a:pathLst>
          </a:custGeom>
          <a:solidFill>
            <a:srgbClr val="FFFF00"/>
          </a:solidFill>
          <a:ln w="25400" cap="flat" cmpd="sng">
            <a:solidFill>
              <a:srgbClr val="4A0B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7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5ED47978-9199-83EB-13D0-30E8F422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53">
            <a:extLst>
              <a:ext uri="{FF2B5EF4-FFF2-40B4-BE49-F238E27FC236}">
                <a16:creationId xmlns:a16="http://schemas.microsoft.com/office/drawing/2014/main" id="{18BA0E98-6963-9A7A-9B80-1C192D04CE21}"/>
              </a:ext>
            </a:extLst>
          </p:cNvPr>
          <p:cNvGrpSpPr>
            <a:grpSpLocks noChangeAspect="1"/>
          </p:cNvGrpSpPr>
          <p:nvPr/>
        </p:nvGrpSpPr>
        <p:grpSpPr>
          <a:xfrm>
            <a:off x="3348635" y="3240786"/>
            <a:ext cx="1707408" cy="680948"/>
            <a:chOff x="5118081" y="1634899"/>
            <a:chExt cx="3869360" cy="1543178"/>
          </a:xfrm>
        </p:grpSpPr>
        <p:pic>
          <p:nvPicPr>
            <p:cNvPr id="355" name="Google Shape;355;p53">
              <a:extLst>
                <a:ext uri="{FF2B5EF4-FFF2-40B4-BE49-F238E27FC236}">
                  <a16:creationId xmlns:a16="http://schemas.microsoft.com/office/drawing/2014/main" id="{41D6EA36-F665-9EF9-F26D-8D0DC710B6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99815" y="1939699"/>
              <a:ext cx="889878" cy="943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53">
              <a:extLst>
                <a:ext uri="{FF2B5EF4-FFF2-40B4-BE49-F238E27FC236}">
                  <a16:creationId xmlns:a16="http://schemas.microsoft.com/office/drawing/2014/main" id="{133E3EF5-92D6-2E86-63EB-1F1ECF94B032}"/>
                </a:ext>
              </a:extLst>
            </p:cNvPr>
            <p:cNvSpPr/>
            <p:nvPr/>
          </p:nvSpPr>
          <p:spPr>
            <a:xfrm>
              <a:off x="6233806" y="2271961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>
              <a:extLst>
                <a:ext uri="{FF2B5EF4-FFF2-40B4-BE49-F238E27FC236}">
                  <a16:creationId xmlns:a16="http://schemas.microsoft.com/office/drawing/2014/main" id="{09A1CCA3-F593-DD63-F721-012979A13976}"/>
                </a:ext>
              </a:extLst>
            </p:cNvPr>
            <p:cNvSpPr/>
            <p:nvPr/>
          </p:nvSpPr>
          <p:spPr>
            <a:xfrm>
              <a:off x="6252743" y="2433330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>
              <a:extLst>
                <a:ext uri="{FF2B5EF4-FFF2-40B4-BE49-F238E27FC236}">
                  <a16:creationId xmlns:a16="http://schemas.microsoft.com/office/drawing/2014/main" id="{E204F5DA-82B3-03C2-339C-E520C321FE8E}"/>
                </a:ext>
              </a:extLst>
            </p:cNvPr>
            <p:cNvSpPr/>
            <p:nvPr/>
          </p:nvSpPr>
          <p:spPr>
            <a:xfrm>
              <a:off x="6233806" y="2581654"/>
              <a:ext cx="1487558" cy="596423"/>
            </a:xfrm>
            <a:custGeom>
              <a:avLst/>
              <a:gdLst/>
              <a:ahLst/>
              <a:cxnLst/>
              <a:rect l="l" t="t" r="r" b="b"/>
              <a:pathLst>
                <a:path w="2095152" h="762202" extrusionOk="0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" name="Google Shape;359;p53">
              <a:extLst>
                <a:ext uri="{FF2B5EF4-FFF2-40B4-BE49-F238E27FC236}">
                  <a16:creationId xmlns:a16="http://schemas.microsoft.com/office/drawing/2014/main" id="{4576C225-C2F2-DFD3-B83D-DEE52E985EF6}"/>
                </a:ext>
              </a:extLst>
            </p:cNvPr>
            <p:cNvCxnSpPr/>
            <p:nvPr/>
          </p:nvCxnSpPr>
          <p:spPr>
            <a:xfrm rot="10800000" flipH="1">
              <a:off x="6095883" y="2174356"/>
              <a:ext cx="417900" cy="1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0" name="Google Shape;360;p53">
              <a:extLst>
                <a:ext uri="{FF2B5EF4-FFF2-40B4-BE49-F238E27FC236}">
                  <a16:creationId xmlns:a16="http://schemas.microsoft.com/office/drawing/2014/main" id="{0B301CCC-C215-2559-7E4B-C3706F930361}"/>
                </a:ext>
              </a:extLst>
            </p:cNvPr>
            <p:cNvCxnSpPr/>
            <p:nvPr/>
          </p:nvCxnSpPr>
          <p:spPr>
            <a:xfrm>
              <a:off x="7337426" y="2750810"/>
              <a:ext cx="65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61" name="Google Shape;361;p53">
              <a:extLst>
                <a:ext uri="{FF2B5EF4-FFF2-40B4-BE49-F238E27FC236}">
                  <a16:creationId xmlns:a16="http://schemas.microsoft.com/office/drawing/2014/main" id="{EF617F45-8B09-FC51-A500-813D718A0C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099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2" name="Google Shape;362;p53">
              <a:extLst>
                <a:ext uri="{FF2B5EF4-FFF2-40B4-BE49-F238E27FC236}">
                  <a16:creationId xmlns:a16="http://schemas.microsoft.com/office/drawing/2014/main" id="{A78DE7C2-FFDE-4EFB-4BA9-348F18ABBDB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53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CF7C6441-5677-8828-4481-71D27AFD5AD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7493"/>
            <a:stretch/>
          </p:blipFill>
          <p:spPr>
            <a:xfrm>
              <a:off x="8460313" y="1634899"/>
              <a:ext cx="527128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80166CA2-BDF4-E6F9-D592-771EC9A2E857}"/>
              </a:ext>
            </a:extLst>
          </p:cNvPr>
          <p:cNvSpPr txBox="1"/>
          <p:nvPr/>
        </p:nvSpPr>
        <p:spPr>
          <a:xfrm>
            <a:off x="232468" y="29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Manrope SemiBold"/>
              <a:buNone/>
            </a:pPr>
            <a:r>
              <a:rPr lang="en" sz="3600" b="0" i="0" u="none" strike="noStrike" cap="none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The Outer Loop</a:t>
            </a:r>
            <a:endParaRPr dirty="0"/>
          </a:p>
        </p:txBody>
      </p:sp>
      <p:sp>
        <p:nvSpPr>
          <p:cNvPr id="14" name="Google Shape;1245;p178">
            <a:extLst>
              <a:ext uri="{FF2B5EF4-FFF2-40B4-BE49-F238E27FC236}">
                <a16:creationId xmlns:a16="http://schemas.microsoft.com/office/drawing/2014/main" id="{E0996FB2-53F2-8167-4D66-6B5B53BEEBB4}"/>
              </a:ext>
            </a:extLst>
          </p:cNvPr>
          <p:cNvSpPr txBox="1"/>
          <p:nvPr/>
        </p:nvSpPr>
        <p:spPr>
          <a:xfrm>
            <a:off x="3397002" y="1976208"/>
            <a:ext cx="154274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46;p178">
            <a:extLst>
              <a:ext uri="{FF2B5EF4-FFF2-40B4-BE49-F238E27FC236}">
                <a16:creationId xmlns:a16="http://schemas.microsoft.com/office/drawing/2014/main" id="{26DA1B78-4D17-719B-4F92-05629EB05174}"/>
              </a:ext>
            </a:extLst>
          </p:cNvPr>
          <p:cNvSpPr txBox="1"/>
          <p:nvPr/>
        </p:nvSpPr>
        <p:spPr>
          <a:xfrm>
            <a:off x="3412119" y="2912175"/>
            <a:ext cx="147807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47;p178">
            <a:extLst>
              <a:ext uri="{FF2B5EF4-FFF2-40B4-BE49-F238E27FC236}">
                <a16:creationId xmlns:a16="http://schemas.microsoft.com/office/drawing/2014/main" id="{3CC4101C-2106-4274-D4BF-43F0BD3B17C5}"/>
              </a:ext>
            </a:extLst>
          </p:cNvPr>
          <p:cNvSpPr/>
          <p:nvPr/>
        </p:nvSpPr>
        <p:spPr>
          <a:xfrm rot="10800000">
            <a:off x="2723673" y="2065505"/>
            <a:ext cx="577477" cy="108634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  <a:ln w="9525" cap="flat" cmpd="sng">
            <a:solidFill>
              <a:srgbClr val="4A0B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48;p178">
            <a:extLst>
              <a:ext uri="{FF2B5EF4-FFF2-40B4-BE49-F238E27FC236}">
                <a16:creationId xmlns:a16="http://schemas.microsoft.com/office/drawing/2014/main" id="{83224593-9C98-03F5-00B7-B84D89737CC2}"/>
              </a:ext>
            </a:extLst>
          </p:cNvPr>
          <p:cNvSpPr/>
          <p:nvPr/>
        </p:nvSpPr>
        <p:spPr>
          <a:xfrm>
            <a:off x="4823441" y="2065505"/>
            <a:ext cx="577477" cy="110359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  <a:ln w="9525" cap="flat" cmpd="sng">
            <a:solidFill>
              <a:srgbClr val="4A0B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44;p178">
            <a:extLst>
              <a:ext uri="{FF2B5EF4-FFF2-40B4-BE49-F238E27FC236}">
                <a16:creationId xmlns:a16="http://schemas.microsoft.com/office/drawing/2014/main" id="{4DB5EBDA-8113-6619-912D-5DF557CD0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46588" y="865400"/>
            <a:ext cx="6426000" cy="102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Research = </a:t>
            </a:r>
            <a:r>
              <a:rPr lang="en" sz="1800" b="1" dirty="0">
                <a:solidFill>
                  <a:srgbClr val="FF0000"/>
                </a:solidFill>
              </a:rPr>
              <a:t>forming a predictive world model / theory </a:t>
            </a:r>
            <a:endParaRPr sz="1800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Outer loop = </a:t>
            </a:r>
            <a:r>
              <a:rPr lang="en" sz="1800" b="1" dirty="0">
                <a:solidFill>
                  <a:srgbClr val="FF0000"/>
                </a:solidFill>
              </a:rPr>
              <a:t>complex search </a:t>
            </a:r>
            <a:r>
              <a:rPr lang="en" sz="1800" dirty="0"/>
              <a:t>for that model/theory</a:t>
            </a:r>
            <a:endParaRPr sz="1100" dirty="0"/>
          </a:p>
          <a:p>
            <a:pPr marL="91440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5106A-352D-380C-F5D1-A78CC5DD6246}"/>
              </a:ext>
            </a:extLst>
          </p:cNvPr>
          <p:cNvSpPr txBox="1"/>
          <p:nvPr/>
        </p:nvSpPr>
        <p:spPr>
          <a:xfrm>
            <a:off x="162051" y="2149317"/>
            <a:ext cx="2724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Experiments</a:t>
            </a:r>
            <a:r>
              <a:rPr lang="en-US" sz="1800" dirty="0"/>
              <a:t> suggest explanatory </a:t>
            </a:r>
            <a:r>
              <a:rPr lang="en-US" sz="1800" b="1" dirty="0">
                <a:solidFill>
                  <a:srgbClr val="FF0000"/>
                </a:solidFill>
              </a:rPr>
              <a:t>mechanisms</a:t>
            </a:r>
            <a:r>
              <a:rPr lang="en-US" sz="1800" dirty="0"/>
              <a:t> (theories)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544C0-EB94-EF36-BE26-B9F74C11015F}"/>
              </a:ext>
            </a:extLst>
          </p:cNvPr>
          <p:cNvSpPr txBox="1"/>
          <p:nvPr/>
        </p:nvSpPr>
        <p:spPr>
          <a:xfrm>
            <a:off x="5501046" y="2113511"/>
            <a:ext cx="3122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Hypothesized </a:t>
            </a:r>
            <a:r>
              <a:rPr lang="en-US" sz="1800" b="1" dirty="0">
                <a:solidFill>
                  <a:srgbClr val="FF0000"/>
                </a:solidFill>
              </a:rPr>
              <a:t>mechanisms</a:t>
            </a:r>
            <a:r>
              <a:rPr lang="en-US" sz="1800" dirty="0"/>
              <a:t> suggest new </a:t>
            </a:r>
            <a:r>
              <a:rPr lang="en-US" sz="1800" b="1" dirty="0">
                <a:solidFill>
                  <a:srgbClr val="FF0000"/>
                </a:solidFill>
              </a:rPr>
              <a:t>experiments</a:t>
            </a:r>
            <a:r>
              <a:rPr lang="en-US" sz="1800" dirty="0"/>
              <a:t> to test them </a:t>
            </a:r>
          </a:p>
        </p:txBody>
      </p:sp>
    </p:spTree>
    <p:extLst>
      <p:ext uri="{BB962C8B-B14F-4D97-AF65-F5344CB8AC3E}">
        <p14:creationId xmlns:p14="http://schemas.microsoft.com/office/powerpoint/2010/main" val="61351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EDA3C-74E4-192B-882B-90595624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5DA1-F8C7-0879-FEC3-2C286B3B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Categories of Outer-Loop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65A4F-C49F-E8CF-8638-FE8D6C119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05" y="2708185"/>
            <a:ext cx="8754900" cy="159504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Open-Ended</a:t>
            </a:r>
          </a:p>
          <a:p>
            <a:pPr lvl="1"/>
            <a:r>
              <a:rPr lang="en-US" dirty="0"/>
              <a:t>Unknown/vague search space</a:t>
            </a:r>
          </a:p>
          <a:p>
            <a:pPr lvl="1"/>
            <a:r>
              <a:rPr lang="en-US" dirty="0"/>
              <a:t>Unknown metric</a:t>
            </a:r>
          </a:p>
          <a:p>
            <a:pPr lvl="1"/>
            <a:r>
              <a:rPr lang="en-US" dirty="0"/>
              <a:t>experiments may </a:t>
            </a:r>
            <a:r>
              <a:rPr lang="en-US" b="1" dirty="0">
                <a:solidFill>
                  <a:srgbClr val="FF0000"/>
                </a:solidFill>
              </a:rPr>
              <a:t>spark new lines of enquiry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representation of the solution </a:t>
            </a:r>
            <a:r>
              <a:rPr lang="en-US" dirty="0"/>
              <a:t>is evolving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EB0AD-79AA-917D-3B0C-8B5B272AB152}"/>
              </a:ext>
            </a:extLst>
          </p:cNvPr>
          <p:cNvSpPr txBox="1"/>
          <p:nvPr/>
        </p:nvSpPr>
        <p:spPr>
          <a:xfrm>
            <a:off x="4885981" y="1242562"/>
            <a:ext cx="3316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“Find the equation best fitting this data”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EA6132-E964-AA4B-5885-685CC98FE35D}"/>
              </a:ext>
            </a:extLst>
          </p:cNvPr>
          <p:cNvSpPr/>
          <p:nvPr/>
        </p:nvSpPr>
        <p:spPr>
          <a:xfrm>
            <a:off x="4837854" y="1235687"/>
            <a:ext cx="3313841" cy="295633"/>
          </a:xfrm>
          <a:prstGeom prst="wedgeRoundRectCallout">
            <a:avLst>
              <a:gd name="adj1" fmla="val -63987"/>
              <a:gd name="adj2" fmla="val 113663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E7FB0B-E70C-A1DD-047F-0E739612BE49}"/>
              </a:ext>
            </a:extLst>
          </p:cNvPr>
          <p:cNvSpPr txBox="1">
            <a:spLocks/>
          </p:cNvSpPr>
          <p:nvPr/>
        </p:nvSpPr>
        <p:spPr>
          <a:xfrm>
            <a:off x="46673" y="688656"/>
            <a:ext cx="3984983" cy="159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Systematic Search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Well-defined search space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clear metric</a:t>
            </a:r>
            <a:endParaRPr lang="en-US" dirty="0"/>
          </a:p>
          <a:p>
            <a:pPr lvl="1"/>
            <a:r>
              <a:rPr lang="en-US" dirty="0"/>
              <a:t>Allows </a:t>
            </a:r>
            <a:r>
              <a:rPr lang="en-US" b="1" dirty="0">
                <a:solidFill>
                  <a:srgbClr val="FF0000"/>
                </a:solidFill>
              </a:rPr>
              <a:t>algorithmic control 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96D65-323A-61FD-DA08-543E0F52A06E}"/>
              </a:ext>
            </a:extLst>
          </p:cNvPr>
          <p:cNvSpPr txBox="1"/>
          <p:nvPr/>
        </p:nvSpPr>
        <p:spPr>
          <a:xfrm>
            <a:off x="5115899" y="3231052"/>
            <a:ext cx="3579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persuadable are language models?”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79A44F7-62F3-04C3-A7D2-99BF7E898A54}"/>
              </a:ext>
            </a:extLst>
          </p:cNvPr>
          <p:cNvSpPr/>
          <p:nvPr/>
        </p:nvSpPr>
        <p:spPr>
          <a:xfrm>
            <a:off x="5074694" y="3197788"/>
            <a:ext cx="3520516" cy="295633"/>
          </a:xfrm>
          <a:prstGeom prst="wedgeRoundRectCallout">
            <a:avLst>
              <a:gd name="adj1" fmla="val -63987"/>
              <a:gd name="adj2" fmla="val 113663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9EBC8-2A4F-2BB9-8044-EA10A12937EB}"/>
              </a:ext>
            </a:extLst>
          </p:cNvPr>
          <p:cNvSpPr txBox="1"/>
          <p:nvPr/>
        </p:nvSpPr>
        <p:spPr>
          <a:xfrm>
            <a:off x="4526666" y="729456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Search within a well-defined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CD817-E531-EDC7-7A2B-1B314D741E8F}"/>
              </a:ext>
            </a:extLst>
          </p:cNvPr>
          <p:cNvSpPr txBox="1"/>
          <p:nvPr/>
        </p:nvSpPr>
        <p:spPr>
          <a:xfrm>
            <a:off x="5224773" y="2752932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Define the box itself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BF17E5-35DF-5B6D-55DC-882914FA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74" y="3697999"/>
            <a:ext cx="1876006" cy="1241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41CBE8-84C3-E37E-2B2D-128041AF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549" y="1550339"/>
            <a:ext cx="1147798" cy="9712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C15A32-0A3D-7BA3-BF5C-F37398A3313A}"/>
              </a:ext>
            </a:extLst>
          </p:cNvPr>
          <p:cNvSpPr/>
          <p:nvPr/>
        </p:nvSpPr>
        <p:spPr>
          <a:xfrm>
            <a:off x="175125" y="688656"/>
            <a:ext cx="3898972" cy="145048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944678-8DCD-E4C8-B693-F49C0019BF7D}"/>
              </a:ext>
            </a:extLst>
          </p:cNvPr>
          <p:cNvGrpSpPr/>
          <p:nvPr/>
        </p:nvGrpSpPr>
        <p:grpSpPr>
          <a:xfrm>
            <a:off x="7108910" y="1619169"/>
            <a:ext cx="875561" cy="995923"/>
            <a:chOff x="8215540" y="1590149"/>
            <a:chExt cx="875561" cy="995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AB0BEF-88FE-FD96-930A-3477FFC4F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768" y="1590149"/>
              <a:ext cx="631107" cy="7769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BC8684-0AC7-9BE7-AFB9-5578FF3591A1}"/>
                </a:ext>
              </a:extLst>
            </p:cNvPr>
            <p:cNvSpPr txBox="1"/>
            <p:nvPr/>
          </p:nvSpPr>
          <p:spPr>
            <a:xfrm>
              <a:off x="8215540" y="2324462"/>
              <a:ext cx="875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FunSearch</a:t>
              </a:r>
              <a:endParaRPr lang="en-US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FEAEC0-27A6-86D2-D7CD-7F9FFCED9057}"/>
              </a:ext>
            </a:extLst>
          </p:cNvPr>
          <p:cNvSpPr txBox="1"/>
          <p:nvPr/>
        </p:nvSpPr>
        <p:spPr>
          <a:xfrm>
            <a:off x="8041904" y="1841053"/>
            <a:ext cx="790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LLM-SR</a:t>
            </a:r>
          </a:p>
          <a:p>
            <a:r>
              <a:rPr lang="en-US" sz="1200" dirty="0" err="1"/>
              <a:t>AutoRA</a:t>
            </a:r>
            <a:endParaRPr lang="en-US" sz="1200" dirty="0"/>
          </a:p>
          <a:p>
            <a:r>
              <a:rPr lang="en-US" sz="1200" dirty="0"/>
              <a:t>Genesys</a:t>
            </a:r>
          </a:p>
          <a:p>
            <a:r>
              <a:rPr lang="en-US" sz="1200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8010F-D5D7-2572-AE9D-E149FCA00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471" y="1607505"/>
            <a:ext cx="960837" cy="1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7" grpId="0"/>
      <p:bldP spid="8" grpId="0" animBg="1"/>
      <p:bldP spid="12" grpId="0"/>
      <p:bldP spid="13" grpId="0"/>
      <p:bldP spid="15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899B3448-0404-708B-317E-A7CDF449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D437B62E-4104-FC68-9386-A9F3FA4B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6" y="39095"/>
            <a:ext cx="8754899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Asta </a:t>
            </a:r>
            <a:r>
              <a:rPr lang="en" dirty="0">
                <a:solidFill>
                  <a:schemeClr val="dk2"/>
                </a:solidFill>
              </a:rPr>
              <a:t>AutoDiscovery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AEAC6-6605-8D90-7361-D395831BFD1C}"/>
              </a:ext>
            </a:extLst>
          </p:cNvPr>
          <p:cNvSpPr txBox="1"/>
          <p:nvPr/>
        </p:nvSpPr>
        <p:spPr>
          <a:xfrm>
            <a:off x="512064" y="1307592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Data-Driven Discovery: </a:t>
            </a:r>
            <a:r>
              <a:rPr lang="en-US" sz="2400" dirty="0"/>
              <a:t>Data + Hypothesis </a:t>
            </a:r>
            <a:r>
              <a:rPr lang="en-US" sz="2400" dirty="0">
                <a:latin typeface="Manrope" panose="00000500000000000000" pitchFamily="50" charset="0"/>
              </a:rPr>
              <a:t>→ Answer</a:t>
            </a:r>
            <a:r>
              <a:rPr lang="en-US" sz="2400" dirty="0"/>
              <a:t> </a:t>
            </a:r>
            <a:r>
              <a:rPr lang="en-US" sz="2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124A2-B4FA-605F-CAEE-E5C45DC5270A}"/>
              </a:ext>
            </a:extLst>
          </p:cNvPr>
          <p:cNvSpPr txBox="1"/>
          <p:nvPr/>
        </p:nvSpPr>
        <p:spPr>
          <a:xfrm>
            <a:off x="609045" y="2670101"/>
            <a:ext cx="768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AutoDiscovery</a:t>
            </a:r>
            <a:r>
              <a:rPr lang="en-US" sz="2400" b="1" dirty="0"/>
              <a:t>: </a:t>
            </a:r>
            <a:r>
              <a:rPr lang="en-US" sz="2400" dirty="0"/>
              <a:t>Data </a:t>
            </a:r>
            <a:r>
              <a:rPr lang="en-US" sz="2400" dirty="0">
                <a:latin typeface="Manrope" panose="00000500000000000000" pitchFamily="50" charset="0"/>
              </a:rPr>
              <a:t>→</a:t>
            </a:r>
            <a:r>
              <a:rPr lang="en-US" sz="2400" dirty="0"/>
              <a:t> Most “surprising” hypotheses</a:t>
            </a:r>
            <a:endParaRPr lang="en-US" sz="2400" b="1" dirty="0"/>
          </a:p>
        </p:txBody>
      </p:sp>
      <p:grpSp>
        <p:nvGrpSpPr>
          <p:cNvPr id="6" name="Google Shape;1394;p182">
            <a:extLst>
              <a:ext uri="{FF2B5EF4-FFF2-40B4-BE49-F238E27FC236}">
                <a16:creationId xmlns:a16="http://schemas.microsoft.com/office/drawing/2014/main" id="{EDD8006E-77A8-B682-F1B6-760593028345}"/>
              </a:ext>
            </a:extLst>
          </p:cNvPr>
          <p:cNvGrpSpPr/>
          <p:nvPr/>
        </p:nvGrpSpPr>
        <p:grpSpPr>
          <a:xfrm>
            <a:off x="2585539" y="3675487"/>
            <a:ext cx="686475" cy="334800"/>
            <a:chOff x="6126077" y="2968088"/>
            <a:chExt cx="915300" cy="446400"/>
          </a:xfrm>
        </p:grpSpPr>
        <p:sp>
          <p:nvSpPr>
            <p:cNvPr id="7" name="Google Shape;1395;p182">
              <a:extLst>
                <a:ext uri="{FF2B5EF4-FFF2-40B4-BE49-F238E27FC236}">
                  <a16:creationId xmlns:a16="http://schemas.microsoft.com/office/drawing/2014/main" id="{45068886-D9B7-3642-606F-3EE899A6FBB6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96;p182">
              <a:extLst>
                <a:ext uri="{FF2B5EF4-FFF2-40B4-BE49-F238E27FC236}">
                  <a16:creationId xmlns:a16="http://schemas.microsoft.com/office/drawing/2014/main" id="{1FF3B788-18B7-5B74-1D23-C02B060F5CDF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397;p182">
            <a:extLst>
              <a:ext uri="{FF2B5EF4-FFF2-40B4-BE49-F238E27FC236}">
                <a16:creationId xmlns:a16="http://schemas.microsoft.com/office/drawing/2014/main" id="{BED55679-6FB6-9BCA-F764-1F8DAFCCCB21}"/>
              </a:ext>
            </a:extLst>
          </p:cNvPr>
          <p:cNvGrpSpPr/>
          <p:nvPr/>
        </p:nvGrpSpPr>
        <p:grpSpPr>
          <a:xfrm>
            <a:off x="3584396" y="3131766"/>
            <a:ext cx="686475" cy="334800"/>
            <a:chOff x="6126077" y="2968088"/>
            <a:chExt cx="915300" cy="446400"/>
          </a:xfrm>
        </p:grpSpPr>
        <p:sp>
          <p:nvSpPr>
            <p:cNvPr id="10" name="Google Shape;1398;p182">
              <a:extLst>
                <a:ext uri="{FF2B5EF4-FFF2-40B4-BE49-F238E27FC236}">
                  <a16:creationId xmlns:a16="http://schemas.microsoft.com/office/drawing/2014/main" id="{6B0FCB25-B4BC-5552-3689-8D26F2BD7E04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399;p182">
              <a:extLst>
                <a:ext uri="{FF2B5EF4-FFF2-40B4-BE49-F238E27FC236}">
                  <a16:creationId xmlns:a16="http://schemas.microsoft.com/office/drawing/2014/main" id="{70BCE6E0-3D46-0BBC-490F-73B4F44D94AF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400;p182">
            <a:extLst>
              <a:ext uri="{FF2B5EF4-FFF2-40B4-BE49-F238E27FC236}">
                <a16:creationId xmlns:a16="http://schemas.microsoft.com/office/drawing/2014/main" id="{902550F6-A8B6-516A-1334-A05C4821C18E}"/>
              </a:ext>
            </a:extLst>
          </p:cNvPr>
          <p:cNvGrpSpPr/>
          <p:nvPr/>
        </p:nvGrpSpPr>
        <p:grpSpPr>
          <a:xfrm>
            <a:off x="3567721" y="4134471"/>
            <a:ext cx="686475" cy="334800"/>
            <a:chOff x="6126077" y="2968088"/>
            <a:chExt cx="915300" cy="446400"/>
          </a:xfrm>
        </p:grpSpPr>
        <p:sp>
          <p:nvSpPr>
            <p:cNvPr id="13" name="Google Shape;1401;p182">
              <a:extLst>
                <a:ext uri="{FF2B5EF4-FFF2-40B4-BE49-F238E27FC236}">
                  <a16:creationId xmlns:a16="http://schemas.microsoft.com/office/drawing/2014/main" id="{776ECCC9-154A-3DAF-C3B4-1476707146A6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02;p182">
              <a:extLst>
                <a:ext uri="{FF2B5EF4-FFF2-40B4-BE49-F238E27FC236}">
                  <a16:creationId xmlns:a16="http://schemas.microsoft.com/office/drawing/2014/main" id="{CEA8AE97-1E8D-E19C-FC8D-F557632AEC2F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403;p182">
            <a:extLst>
              <a:ext uri="{FF2B5EF4-FFF2-40B4-BE49-F238E27FC236}">
                <a16:creationId xmlns:a16="http://schemas.microsoft.com/office/drawing/2014/main" id="{8107A8BD-E401-C29A-5EB4-EEA07540FCEC}"/>
              </a:ext>
            </a:extLst>
          </p:cNvPr>
          <p:cNvGrpSpPr/>
          <p:nvPr/>
        </p:nvGrpSpPr>
        <p:grpSpPr>
          <a:xfrm>
            <a:off x="3549468" y="3644260"/>
            <a:ext cx="686475" cy="334800"/>
            <a:chOff x="6126077" y="2968088"/>
            <a:chExt cx="915300" cy="446400"/>
          </a:xfrm>
        </p:grpSpPr>
        <p:sp>
          <p:nvSpPr>
            <p:cNvPr id="16" name="Google Shape;1404;p182">
              <a:extLst>
                <a:ext uri="{FF2B5EF4-FFF2-40B4-BE49-F238E27FC236}">
                  <a16:creationId xmlns:a16="http://schemas.microsoft.com/office/drawing/2014/main" id="{4061B29A-C1A5-6F9B-73D7-D5B688FAA843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405;p182">
              <a:extLst>
                <a:ext uri="{FF2B5EF4-FFF2-40B4-BE49-F238E27FC236}">
                  <a16:creationId xmlns:a16="http://schemas.microsoft.com/office/drawing/2014/main" id="{AAB719CC-6422-EE80-00ED-B3364EBF7110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1406;p182">
            <a:extLst>
              <a:ext uri="{FF2B5EF4-FFF2-40B4-BE49-F238E27FC236}">
                <a16:creationId xmlns:a16="http://schemas.microsoft.com/office/drawing/2014/main" id="{2C5590D1-572F-AC8C-AB79-AE33502A888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219269" y="3299166"/>
            <a:ext cx="365127" cy="5150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1407;p182">
            <a:extLst>
              <a:ext uri="{FF2B5EF4-FFF2-40B4-BE49-F238E27FC236}">
                <a16:creationId xmlns:a16="http://schemas.microsoft.com/office/drawing/2014/main" id="{33DCAC93-5E30-D56D-C5FB-4C9E93B021A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72014" y="3842887"/>
            <a:ext cx="351569" cy="3149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1408;p182">
            <a:extLst>
              <a:ext uri="{FF2B5EF4-FFF2-40B4-BE49-F238E27FC236}">
                <a16:creationId xmlns:a16="http://schemas.microsoft.com/office/drawing/2014/main" id="{91A26393-DD19-EB46-D689-D24CE2E81F77}"/>
              </a:ext>
            </a:extLst>
          </p:cNvPr>
          <p:cNvCxnSpPr/>
          <p:nvPr/>
        </p:nvCxnSpPr>
        <p:spPr>
          <a:xfrm rot="10800000" flipH="1">
            <a:off x="3219269" y="3809122"/>
            <a:ext cx="387900" cy="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1" name="Google Shape;1409;p182">
            <a:extLst>
              <a:ext uri="{FF2B5EF4-FFF2-40B4-BE49-F238E27FC236}">
                <a16:creationId xmlns:a16="http://schemas.microsoft.com/office/drawing/2014/main" id="{0DC0262A-0062-794A-3846-8554C0228EA1}"/>
              </a:ext>
            </a:extLst>
          </p:cNvPr>
          <p:cNvGrpSpPr/>
          <p:nvPr/>
        </p:nvGrpSpPr>
        <p:grpSpPr>
          <a:xfrm>
            <a:off x="4507419" y="3664650"/>
            <a:ext cx="686475" cy="334800"/>
            <a:chOff x="6126077" y="2968088"/>
            <a:chExt cx="915300" cy="446400"/>
          </a:xfrm>
        </p:grpSpPr>
        <p:sp>
          <p:nvSpPr>
            <p:cNvPr id="22" name="Google Shape;1410;p182">
              <a:extLst>
                <a:ext uri="{FF2B5EF4-FFF2-40B4-BE49-F238E27FC236}">
                  <a16:creationId xmlns:a16="http://schemas.microsoft.com/office/drawing/2014/main" id="{CDFEBAE5-6737-56C2-3CB0-67F5337B96D4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411;p182">
              <a:extLst>
                <a:ext uri="{FF2B5EF4-FFF2-40B4-BE49-F238E27FC236}">
                  <a16:creationId xmlns:a16="http://schemas.microsoft.com/office/drawing/2014/main" id="{8DFA2D81-CF4E-B250-EA14-7E1431595723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412;p182">
            <a:extLst>
              <a:ext uri="{FF2B5EF4-FFF2-40B4-BE49-F238E27FC236}">
                <a16:creationId xmlns:a16="http://schemas.microsoft.com/office/drawing/2014/main" id="{63A2A9F1-0DAA-C3A8-BAB3-B22B6959B811}"/>
              </a:ext>
            </a:extLst>
          </p:cNvPr>
          <p:cNvGrpSpPr/>
          <p:nvPr/>
        </p:nvGrpSpPr>
        <p:grpSpPr>
          <a:xfrm>
            <a:off x="4568155" y="4687099"/>
            <a:ext cx="686475" cy="334800"/>
            <a:chOff x="6126077" y="2968088"/>
            <a:chExt cx="915300" cy="446400"/>
          </a:xfrm>
        </p:grpSpPr>
        <p:sp>
          <p:nvSpPr>
            <p:cNvPr id="25" name="Google Shape;1413;p182">
              <a:extLst>
                <a:ext uri="{FF2B5EF4-FFF2-40B4-BE49-F238E27FC236}">
                  <a16:creationId xmlns:a16="http://schemas.microsoft.com/office/drawing/2014/main" id="{9A3383AB-7A10-2CE0-7FE5-A68F5093333E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414;p182">
              <a:extLst>
                <a:ext uri="{FF2B5EF4-FFF2-40B4-BE49-F238E27FC236}">
                  <a16:creationId xmlns:a16="http://schemas.microsoft.com/office/drawing/2014/main" id="{7B94DF36-9A74-4506-5A4D-08FAA14C2917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1415;p182">
            <a:extLst>
              <a:ext uri="{FF2B5EF4-FFF2-40B4-BE49-F238E27FC236}">
                <a16:creationId xmlns:a16="http://schemas.microsoft.com/office/drawing/2014/main" id="{5486D19B-CE13-C3EA-402A-020B181310E8}"/>
              </a:ext>
            </a:extLst>
          </p:cNvPr>
          <p:cNvGrpSpPr/>
          <p:nvPr/>
        </p:nvGrpSpPr>
        <p:grpSpPr>
          <a:xfrm>
            <a:off x="4552453" y="4175418"/>
            <a:ext cx="686475" cy="334800"/>
            <a:chOff x="6126077" y="2968088"/>
            <a:chExt cx="915300" cy="446400"/>
          </a:xfrm>
        </p:grpSpPr>
        <p:sp>
          <p:nvSpPr>
            <p:cNvPr id="28" name="Google Shape;1416;p182">
              <a:extLst>
                <a:ext uri="{FF2B5EF4-FFF2-40B4-BE49-F238E27FC236}">
                  <a16:creationId xmlns:a16="http://schemas.microsoft.com/office/drawing/2014/main" id="{7DE55980-7F81-26F3-5986-1D67F5DC3E88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417;p182">
              <a:extLst>
                <a:ext uri="{FF2B5EF4-FFF2-40B4-BE49-F238E27FC236}">
                  <a16:creationId xmlns:a16="http://schemas.microsoft.com/office/drawing/2014/main" id="{787E8612-0B62-C83A-3688-16B51B809B3C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" name="Google Shape;1418;p182">
            <a:extLst>
              <a:ext uri="{FF2B5EF4-FFF2-40B4-BE49-F238E27FC236}">
                <a16:creationId xmlns:a16="http://schemas.microsoft.com/office/drawing/2014/main" id="{F2D17184-E199-0BC8-79DD-F54B3398542E}"/>
              </a:ext>
            </a:extLst>
          </p:cNvPr>
          <p:cNvCxnSpPr/>
          <p:nvPr/>
        </p:nvCxnSpPr>
        <p:spPr>
          <a:xfrm rot="10800000" flipH="1">
            <a:off x="4196941" y="3802577"/>
            <a:ext cx="400800" cy="4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419;p182">
            <a:extLst>
              <a:ext uri="{FF2B5EF4-FFF2-40B4-BE49-F238E27FC236}">
                <a16:creationId xmlns:a16="http://schemas.microsoft.com/office/drawing/2014/main" id="{41AD66BA-7930-E7FA-A7FF-7C88012C995C}"/>
              </a:ext>
            </a:extLst>
          </p:cNvPr>
          <p:cNvCxnSpPr/>
          <p:nvPr/>
        </p:nvCxnSpPr>
        <p:spPr>
          <a:xfrm>
            <a:off x="4229433" y="4297988"/>
            <a:ext cx="427500" cy="57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1420;p182">
            <a:extLst>
              <a:ext uri="{FF2B5EF4-FFF2-40B4-BE49-F238E27FC236}">
                <a16:creationId xmlns:a16="http://schemas.microsoft.com/office/drawing/2014/main" id="{CE72A45A-7204-03BE-3F55-10D521652E32}"/>
              </a:ext>
            </a:extLst>
          </p:cNvPr>
          <p:cNvCxnSpPr/>
          <p:nvPr/>
        </p:nvCxnSpPr>
        <p:spPr>
          <a:xfrm>
            <a:off x="4211579" y="4288877"/>
            <a:ext cx="417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3" name="Google Shape;1394;p182">
            <a:extLst>
              <a:ext uri="{FF2B5EF4-FFF2-40B4-BE49-F238E27FC236}">
                <a16:creationId xmlns:a16="http://schemas.microsoft.com/office/drawing/2014/main" id="{14F9C8FC-5A0B-157A-6F4D-3017EBA67421}"/>
              </a:ext>
            </a:extLst>
          </p:cNvPr>
          <p:cNvGrpSpPr/>
          <p:nvPr/>
        </p:nvGrpSpPr>
        <p:grpSpPr>
          <a:xfrm>
            <a:off x="3549468" y="1831890"/>
            <a:ext cx="686475" cy="334800"/>
            <a:chOff x="6126077" y="2968088"/>
            <a:chExt cx="915300" cy="446400"/>
          </a:xfrm>
        </p:grpSpPr>
        <p:sp>
          <p:nvSpPr>
            <p:cNvPr id="34" name="Google Shape;1395;p182">
              <a:extLst>
                <a:ext uri="{FF2B5EF4-FFF2-40B4-BE49-F238E27FC236}">
                  <a16:creationId xmlns:a16="http://schemas.microsoft.com/office/drawing/2014/main" id="{D02AAB28-635D-73DA-456F-E768BE7B8A29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96;p182">
              <a:extLst>
                <a:ext uri="{FF2B5EF4-FFF2-40B4-BE49-F238E27FC236}">
                  <a16:creationId xmlns:a16="http://schemas.microsoft.com/office/drawing/2014/main" id="{2562D628-81FC-CF1C-C4D3-24222A33857B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" name="Google Shape;1423;p182">
            <a:extLst>
              <a:ext uri="{FF2B5EF4-FFF2-40B4-BE49-F238E27FC236}">
                <a16:creationId xmlns:a16="http://schemas.microsoft.com/office/drawing/2014/main" id="{72166E9B-DAEB-FCDC-1FE7-39A550608D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7825"/>
          <a:stretch/>
        </p:blipFill>
        <p:spPr>
          <a:xfrm>
            <a:off x="5262522" y="4112846"/>
            <a:ext cx="452480" cy="4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12BE498-5B7D-ED2F-57A5-062A3C67507B}"/>
              </a:ext>
            </a:extLst>
          </p:cNvPr>
          <p:cNvSpPr/>
          <p:nvPr/>
        </p:nvSpPr>
        <p:spPr>
          <a:xfrm>
            <a:off x="4507419" y="4010287"/>
            <a:ext cx="1545909" cy="6133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8D62A8B3-7807-54E5-31B5-61020FD83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C70998F2-437C-9832-5278-4EC2E062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6" y="39095"/>
            <a:ext cx="8754899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Asta </a:t>
            </a:r>
            <a:r>
              <a:rPr lang="en" dirty="0">
                <a:solidFill>
                  <a:schemeClr val="dk2"/>
                </a:solidFill>
              </a:rPr>
              <a:t>AutoDiscovery: Alzheimer’s Data</a:t>
            </a:r>
            <a:endParaRPr lang="en-US" dirty="0"/>
          </a:p>
        </p:txBody>
      </p:sp>
      <p:grpSp>
        <p:nvGrpSpPr>
          <p:cNvPr id="36" name="Google Shape;1358;p180">
            <a:extLst>
              <a:ext uri="{FF2B5EF4-FFF2-40B4-BE49-F238E27FC236}">
                <a16:creationId xmlns:a16="http://schemas.microsoft.com/office/drawing/2014/main" id="{FBC10EFC-9279-BA5A-BB35-E767D01B7C25}"/>
              </a:ext>
            </a:extLst>
          </p:cNvPr>
          <p:cNvGrpSpPr/>
          <p:nvPr/>
        </p:nvGrpSpPr>
        <p:grpSpPr>
          <a:xfrm>
            <a:off x="4790049" y="1130316"/>
            <a:ext cx="2165898" cy="2827806"/>
            <a:chOff x="9300256" y="1332517"/>
            <a:chExt cx="2457860" cy="3340953"/>
          </a:xfrm>
        </p:grpSpPr>
        <p:grpSp>
          <p:nvGrpSpPr>
            <p:cNvPr id="37" name="Google Shape;1359;p180">
              <a:extLst>
                <a:ext uri="{FF2B5EF4-FFF2-40B4-BE49-F238E27FC236}">
                  <a16:creationId xmlns:a16="http://schemas.microsoft.com/office/drawing/2014/main" id="{1E3B6A68-74FE-ED65-03D4-BFAD5DFDF366}"/>
                </a:ext>
              </a:extLst>
            </p:cNvPr>
            <p:cNvGrpSpPr/>
            <p:nvPr/>
          </p:nvGrpSpPr>
          <p:grpSpPr>
            <a:xfrm>
              <a:off x="9300256" y="1332517"/>
              <a:ext cx="2457860" cy="3336723"/>
              <a:chOff x="8122809" y="1619151"/>
              <a:chExt cx="3304421" cy="4485991"/>
            </a:xfrm>
          </p:grpSpPr>
          <p:pic>
            <p:nvPicPr>
              <p:cNvPr id="40" name="Google Shape;1360;p180">
                <a:extLst>
                  <a:ext uri="{FF2B5EF4-FFF2-40B4-BE49-F238E27FC236}">
                    <a16:creationId xmlns:a16="http://schemas.microsoft.com/office/drawing/2014/main" id="{25CF8251-AB25-DE1E-6B6B-80752819E1D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15702" r="13660" b="4011"/>
              <a:stretch/>
            </p:blipFill>
            <p:spPr>
              <a:xfrm>
                <a:off x="8122809" y="1619151"/>
                <a:ext cx="3304421" cy="2339829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3" name="Google Shape;1361;p180">
                <a:extLst>
                  <a:ext uri="{FF2B5EF4-FFF2-40B4-BE49-F238E27FC236}">
                    <a16:creationId xmlns:a16="http://schemas.microsoft.com/office/drawing/2014/main" id="{8B14BFC3-122A-5F61-FF1B-F2091DCED7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22347" r="13660" b="4011"/>
              <a:stretch/>
            </p:blipFill>
            <p:spPr>
              <a:xfrm>
                <a:off x="8122809" y="3958980"/>
                <a:ext cx="3304421" cy="2146162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38" name="Google Shape;1362;p180">
              <a:extLst>
                <a:ext uri="{FF2B5EF4-FFF2-40B4-BE49-F238E27FC236}">
                  <a16:creationId xmlns:a16="http://schemas.microsoft.com/office/drawing/2014/main" id="{1B9F302C-6046-4389-FA3F-BBF4B5A50F12}"/>
                </a:ext>
              </a:extLst>
            </p:cNvPr>
            <p:cNvSpPr/>
            <p:nvPr/>
          </p:nvSpPr>
          <p:spPr>
            <a:xfrm>
              <a:off x="9300256" y="1332517"/>
              <a:ext cx="2457860" cy="33409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 defTabSz="685800">
                <a:buClrTx/>
              </a:pPr>
              <a:endParaRPr sz="1050" kern="1200">
                <a:solidFill>
                  <a:srgbClr val="FAF2E9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82BDFCE-246B-B7BC-1806-8B8402C32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87" y="1048008"/>
            <a:ext cx="2460843" cy="34635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0" name="Google Shape;1358;p180">
            <a:extLst>
              <a:ext uri="{FF2B5EF4-FFF2-40B4-BE49-F238E27FC236}">
                <a16:creationId xmlns:a16="http://schemas.microsoft.com/office/drawing/2014/main" id="{74566B9D-2AEC-55B6-9F3C-699D95C0A6EA}"/>
              </a:ext>
            </a:extLst>
          </p:cNvPr>
          <p:cNvGrpSpPr/>
          <p:nvPr/>
        </p:nvGrpSpPr>
        <p:grpSpPr>
          <a:xfrm>
            <a:off x="4942449" y="1282716"/>
            <a:ext cx="2165898" cy="2827806"/>
            <a:chOff x="9300256" y="1332517"/>
            <a:chExt cx="2457860" cy="3340953"/>
          </a:xfrm>
        </p:grpSpPr>
        <p:grpSp>
          <p:nvGrpSpPr>
            <p:cNvPr id="457" name="Google Shape;1359;p180">
              <a:extLst>
                <a:ext uri="{FF2B5EF4-FFF2-40B4-BE49-F238E27FC236}">
                  <a16:creationId xmlns:a16="http://schemas.microsoft.com/office/drawing/2014/main" id="{26741F7A-255A-7D36-6791-6187142C5E03}"/>
                </a:ext>
              </a:extLst>
            </p:cNvPr>
            <p:cNvGrpSpPr/>
            <p:nvPr/>
          </p:nvGrpSpPr>
          <p:grpSpPr>
            <a:xfrm>
              <a:off x="9300256" y="1332517"/>
              <a:ext cx="2457860" cy="3336723"/>
              <a:chOff x="8122809" y="1619151"/>
              <a:chExt cx="3304421" cy="4485991"/>
            </a:xfrm>
          </p:grpSpPr>
          <p:pic>
            <p:nvPicPr>
              <p:cNvPr id="462" name="Google Shape;1360;p180">
                <a:extLst>
                  <a:ext uri="{FF2B5EF4-FFF2-40B4-BE49-F238E27FC236}">
                    <a16:creationId xmlns:a16="http://schemas.microsoft.com/office/drawing/2014/main" id="{D37118E0-411B-D310-C039-4BB36D9AD95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15702" r="13660" b="4011"/>
              <a:stretch/>
            </p:blipFill>
            <p:spPr>
              <a:xfrm>
                <a:off x="8122809" y="1619151"/>
                <a:ext cx="3304421" cy="2339829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63" name="Google Shape;1361;p180">
                <a:extLst>
                  <a:ext uri="{FF2B5EF4-FFF2-40B4-BE49-F238E27FC236}">
                    <a16:creationId xmlns:a16="http://schemas.microsoft.com/office/drawing/2014/main" id="{D5B8A891-A007-CD62-9AC7-FC1D2B71B0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22347" r="13660" b="4011"/>
              <a:stretch/>
            </p:blipFill>
            <p:spPr>
              <a:xfrm>
                <a:off x="8122809" y="3958980"/>
                <a:ext cx="3304421" cy="2146162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461" name="Google Shape;1362;p180">
              <a:extLst>
                <a:ext uri="{FF2B5EF4-FFF2-40B4-BE49-F238E27FC236}">
                  <a16:creationId xmlns:a16="http://schemas.microsoft.com/office/drawing/2014/main" id="{49B4CB98-D2F9-95C0-A825-E30A12A315AF}"/>
                </a:ext>
              </a:extLst>
            </p:cNvPr>
            <p:cNvSpPr/>
            <p:nvPr/>
          </p:nvSpPr>
          <p:spPr>
            <a:xfrm>
              <a:off x="9300256" y="1332517"/>
              <a:ext cx="2457860" cy="33409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 defTabSz="685800">
                <a:buClrTx/>
              </a:pPr>
              <a:endParaRPr sz="1050" kern="1200">
                <a:solidFill>
                  <a:srgbClr val="FAF2E9"/>
                </a:solidFill>
              </a:endParaRPr>
            </a:p>
          </p:txBody>
        </p:sp>
      </p:grpSp>
      <p:grpSp>
        <p:nvGrpSpPr>
          <p:cNvPr id="468" name="Google Shape;1358;p180">
            <a:extLst>
              <a:ext uri="{FF2B5EF4-FFF2-40B4-BE49-F238E27FC236}">
                <a16:creationId xmlns:a16="http://schemas.microsoft.com/office/drawing/2014/main" id="{D26942C2-6102-537E-82E6-5877670F1BE3}"/>
              </a:ext>
            </a:extLst>
          </p:cNvPr>
          <p:cNvGrpSpPr/>
          <p:nvPr/>
        </p:nvGrpSpPr>
        <p:grpSpPr>
          <a:xfrm>
            <a:off x="5094849" y="1435116"/>
            <a:ext cx="2165898" cy="2827806"/>
            <a:chOff x="9300256" y="1332517"/>
            <a:chExt cx="2457860" cy="3340953"/>
          </a:xfrm>
        </p:grpSpPr>
        <p:grpSp>
          <p:nvGrpSpPr>
            <p:cNvPr id="469" name="Google Shape;1359;p180">
              <a:extLst>
                <a:ext uri="{FF2B5EF4-FFF2-40B4-BE49-F238E27FC236}">
                  <a16:creationId xmlns:a16="http://schemas.microsoft.com/office/drawing/2014/main" id="{DE69FE2B-4EAD-4881-97B1-967969184347}"/>
                </a:ext>
              </a:extLst>
            </p:cNvPr>
            <p:cNvGrpSpPr/>
            <p:nvPr/>
          </p:nvGrpSpPr>
          <p:grpSpPr>
            <a:xfrm>
              <a:off x="9300256" y="1332517"/>
              <a:ext cx="2457860" cy="3336723"/>
              <a:chOff x="8122809" y="1619151"/>
              <a:chExt cx="3304421" cy="4485991"/>
            </a:xfrm>
          </p:grpSpPr>
          <p:pic>
            <p:nvPicPr>
              <p:cNvPr id="471" name="Google Shape;1360;p180">
                <a:extLst>
                  <a:ext uri="{FF2B5EF4-FFF2-40B4-BE49-F238E27FC236}">
                    <a16:creationId xmlns:a16="http://schemas.microsoft.com/office/drawing/2014/main" id="{AEF9B6AE-CC96-CEAC-7B68-537FB515D06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15702" r="13660" b="4011"/>
              <a:stretch/>
            </p:blipFill>
            <p:spPr>
              <a:xfrm>
                <a:off x="8122809" y="1619151"/>
                <a:ext cx="3304421" cy="2339829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75" name="Google Shape;1361;p180">
                <a:extLst>
                  <a:ext uri="{FF2B5EF4-FFF2-40B4-BE49-F238E27FC236}">
                    <a16:creationId xmlns:a16="http://schemas.microsoft.com/office/drawing/2014/main" id="{BB779176-B863-E033-C40F-E7743754749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4589" t="22347" r="13660" b="4011"/>
              <a:stretch/>
            </p:blipFill>
            <p:spPr>
              <a:xfrm>
                <a:off x="8122809" y="3958980"/>
                <a:ext cx="3304421" cy="2146162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470" name="Google Shape;1362;p180">
              <a:extLst>
                <a:ext uri="{FF2B5EF4-FFF2-40B4-BE49-F238E27FC236}">
                  <a16:creationId xmlns:a16="http://schemas.microsoft.com/office/drawing/2014/main" id="{BA971DD8-5720-3D37-4E68-94BDC207F55D}"/>
                </a:ext>
              </a:extLst>
            </p:cNvPr>
            <p:cNvSpPr/>
            <p:nvPr/>
          </p:nvSpPr>
          <p:spPr>
            <a:xfrm>
              <a:off x="9300256" y="1332517"/>
              <a:ext cx="2457860" cy="33409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 defTabSz="685800">
                <a:buClrTx/>
              </a:pPr>
              <a:endParaRPr sz="1050" kern="1200">
                <a:solidFill>
                  <a:srgbClr val="FAF2E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1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175125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dirty="0"/>
              <a:t>ASTA: An AI Research Assistant that…</a:t>
            </a:r>
            <a:endParaRPr sz="2720" dirty="0"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3">
            <a:alphaModFix/>
          </a:blip>
          <a:srcRect l="20665" r="19608" b="45429"/>
          <a:stretch/>
        </p:blipFill>
        <p:spPr>
          <a:xfrm>
            <a:off x="416850" y="2141700"/>
            <a:ext cx="955850" cy="1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013" y="2307454"/>
            <a:ext cx="1148762" cy="11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9363" y="4229993"/>
            <a:ext cx="835660" cy="83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6">
            <a:alphaModFix/>
          </a:blip>
          <a:srcRect l="18140" r="66614"/>
          <a:stretch/>
        </p:blipFill>
        <p:spPr>
          <a:xfrm>
            <a:off x="6501496" y="4345513"/>
            <a:ext cx="641950" cy="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5211" y="4309230"/>
            <a:ext cx="641927" cy="677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54"/>
          <p:cNvGrpSpPr/>
          <p:nvPr/>
        </p:nvGrpSpPr>
        <p:grpSpPr>
          <a:xfrm>
            <a:off x="2058611" y="4384070"/>
            <a:ext cx="1581316" cy="527473"/>
            <a:chOff x="5883715" y="2248232"/>
            <a:chExt cx="1581316" cy="527473"/>
          </a:xfrm>
        </p:grpSpPr>
        <p:pic>
          <p:nvPicPr>
            <p:cNvPr id="365" name="Google Shape;365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83715" y="2248232"/>
              <a:ext cx="641925" cy="527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92023" y="2287904"/>
              <a:ext cx="973007" cy="467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54"/>
          <p:cNvSpPr/>
          <p:nvPr/>
        </p:nvSpPr>
        <p:spPr>
          <a:xfrm>
            <a:off x="2838275" y="2307450"/>
            <a:ext cx="1116900" cy="11487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7863" y="2249735"/>
            <a:ext cx="955874" cy="99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54"/>
          <p:cNvGrpSpPr/>
          <p:nvPr/>
        </p:nvGrpSpPr>
        <p:grpSpPr>
          <a:xfrm>
            <a:off x="5993856" y="2307450"/>
            <a:ext cx="1117238" cy="1035475"/>
            <a:chOff x="3881381" y="-1223225"/>
            <a:chExt cx="1117238" cy="1035475"/>
          </a:xfrm>
        </p:grpSpPr>
        <p:cxnSp>
          <p:nvCxnSpPr>
            <p:cNvPr id="370" name="Google Shape;370;p54"/>
            <p:cNvCxnSpPr/>
            <p:nvPr/>
          </p:nvCxnSpPr>
          <p:spPr>
            <a:xfrm rot="10800000">
              <a:off x="4029019" y="-968200"/>
              <a:ext cx="0" cy="615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1" name="Google Shape;371;p54"/>
            <p:cNvSpPr/>
            <p:nvPr/>
          </p:nvSpPr>
          <p:spPr>
            <a:xfrm>
              <a:off x="3881381" y="-715150"/>
              <a:ext cx="304800" cy="527400"/>
            </a:xfrm>
            <a:prstGeom prst="rect">
              <a:avLst/>
            </a:prstGeom>
            <a:solidFill>
              <a:srgbClr val="F9F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4029019" y="-1223225"/>
              <a:ext cx="969600" cy="9696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4"/>
            <p:cNvSpPr/>
            <p:nvPr/>
          </p:nvSpPr>
          <p:spPr>
            <a:xfrm rot="-1196543">
              <a:off x="4089986" y="-1069822"/>
              <a:ext cx="108187" cy="527431"/>
            </a:xfrm>
            <a:prstGeom prst="rect">
              <a:avLst/>
            </a:prstGeom>
            <a:solidFill>
              <a:srgbClr val="F9F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54"/>
          <p:cNvSpPr txBox="1"/>
          <p:nvPr/>
        </p:nvSpPr>
        <p:spPr>
          <a:xfrm>
            <a:off x="426000" y="1015494"/>
            <a:ext cx="2592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1) Collaborates 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      naturally with 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      human scientists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3086550" y="1015494"/>
            <a:ext cx="29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2) Uses tools on humans’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      behalf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6083975" y="1015494"/>
            <a:ext cx="3060000" cy="11082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3) Learns &amp; improves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3845"/>
                </a:solidFill>
                <a:latin typeface="Lato"/>
                <a:ea typeface="Lato"/>
                <a:cs typeface="Lato"/>
                <a:sym typeface="Lato"/>
              </a:rPr>
              <a:t>      over time.</a:t>
            </a: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0384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7" name="Google Shape;377;p54"/>
          <p:cNvGrpSpPr/>
          <p:nvPr/>
        </p:nvGrpSpPr>
        <p:grpSpPr>
          <a:xfrm rot="5400000">
            <a:off x="4111246" y="2888731"/>
            <a:ext cx="896020" cy="1792982"/>
            <a:chOff x="1814875" y="2607300"/>
            <a:chExt cx="4234500" cy="2739050"/>
          </a:xfrm>
        </p:grpSpPr>
        <p:cxnSp>
          <p:nvCxnSpPr>
            <p:cNvPr id="378" name="Google Shape;378;p54"/>
            <p:cNvCxnSpPr/>
            <p:nvPr/>
          </p:nvCxnSpPr>
          <p:spPr>
            <a:xfrm>
              <a:off x="1814875" y="3974750"/>
              <a:ext cx="42345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79" name="Google Shape;379;p54"/>
            <p:cNvSpPr/>
            <p:nvPr/>
          </p:nvSpPr>
          <p:spPr>
            <a:xfrm>
              <a:off x="2757950" y="2607300"/>
              <a:ext cx="3291421" cy="1367450"/>
            </a:xfrm>
            <a:custGeom>
              <a:avLst/>
              <a:gdLst/>
              <a:ahLst/>
              <a:cxnLst/>
              <a:rect l="l" t="t" r="r" b="b"/>
              <a:pathLst>
                <a:path w="128258" h="54698" extrusionOk="0">
                  <a:moveTo>
                    <a:pt x="0" y="54698"/>
                  </a:moveTo>
                  <a:cubicBezTo>
                    <a:pt x="4653" y="54007"/>
                    <a:pt x="18736" y="52435"/>
                    <a:pt x="27915" y="50549"/>
                  </a:cubicBezTo>
                  <a:cubicBezTo>
                    <a:pt x="37094" y="48663"/>
                    <a:pt x="45833" y="46588"/>
                    <a:pt x="55075" y="43381"/>
                  </a:cubicBezTo>
                  <a:cubicBezTo>
                    <a:pt x="64317" y="40175"/>
                    <a:pt x="71170" y="38540"/>
                    <a:pt x="83367" y="31310"/>
                  </a:cubicBezTo>
                  <a:cubicBezTo>
                    <a:pt x="95564" y="24080"/>
                    <a:pt x="120776" y="5218"/>
                    <a:pt x="128258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Google Shape;380;p54"/>
            <p:cNvSpPr/>
            <p:nvPr/>
          </p:nvSpPr>
          <p:spPr>
            <a:xfrm rot="10800000" flipH="1">
              <a:off x="2757950" y="3978900"/>
              <a:ext cx="3291421" cy="1367450"/>
            </a:xfrm>
            <a:custGeom>
              <a:avLst/>
              <a:gdLst/>
              <a:ahLst/>
              <a:cxnLst/>
              <a:rect l="l" t="t" r="r" b="b"/>
              <a:pathLst>
                <a:path w="128258" h="54698" extrusionOk="0">
                  <a:moveTo>
                    <a:pt x="0" y="54698"/>
                  </a:moveTo>
                  <a:cubicBezTo>
                    <a:pt x="4653" y="54007"/>
                    <a:pt x="18736" y="52435"/>
                    <a:pt x="27915" y="50549"/>
                  </a:cubicBezTo>
                  <a:cubicBezTo>
                    <a:pt x="37094" y="48663"/>
                    <a:pt x="45833" y="46588"/>
                    <a:pt x="55075" y="43381"/>
                  </a:cubicBezTo>
                  <a:cubicBezTo>
                    <a:pt x="64317" y="40175"/>
                    <a:pt x="71170" y="38540"/>
                    <a:pt x="83367" y="31310"/>
                  </a:cubicBezTo>
                  <a:cubicBezTo>
                    <a:pt x="95564" y="24080"/>
                    <a:pt x="120776" y="5218"/>
                    <a:pt x="128258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1" name="Google Shape;381;p54"/>
          <p:cNvCxnSpPr/>
          <p:nvPr/>
        </p:nvCxnSpPr>
        <p:spPr>
          <a:xfrm>
            <a:off x="1720575" y="2847225"/>
            <a:ext cx="18483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82" name="Google Shape;382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9650" y="4309213"/>
            <a:ext cx="672512" cy="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53BDB37E-1D02-E0BB-1F3C-2D92E028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E022EDF-C43E-70F3-FEE6-1280DCD3C29C}"/>
              </a:ext>
            </a:extLst>
          </p:cNvPr>
          <p:cNvSpPr/>
          <p:nvPr/>
        </p:nvSpPr>
        <p:spPr>
          <a:xfrm>
            <a:off x="5546138" y="2464533"/>
            <a:ext cx="1310872" cy="1128221"/>
          </a:xfrm>
          <a:prstGeom prst="rect">
            <a:avLst/>
          </a:prstGeom>
          <a:solidFill>
            <a:srgbClr val="FFFFFF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2896E46-93AA-7265-18F2-0B5496532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09" y="692652"/>
            <a:ext cx="8754900" cy="3309785"/>
          </a:xfrm>
        </p:spPr>
        <p:txBody>
          <a:bodyPr/>
          <a:lstStyle/>
          <a:p>
            <a:r>
              <a:rPr lang="en" dirty="0"/>
              <a:t>Use (LLM) </a:t>
            </a:r>
            <a:r>
              <a:rPr lang="en" b="1" dirty="0">
                <a:solidFill>
                  <a:srgbClr val="FF0000"/>
                </a:solidFill>
              </a:rPr>
              <a:t>surprise</a:t>
            </a:r>
            <a:r>
              <a:rPr lang="en" dirty="0"/>
              <a:t> to guide experiment </a:t>
            </a:r>
            <a:r>
              <a:rPr lang="en" i="1" dirty="0"/>
              <a:t>sequence</a:t>
            </a:r>
            <a:endParaRPr lang="en-US" dirty="0"/>
          </a:p>
        </p:txBody>
      </p:sp>
      <p:grpSp>
        <p:nvGrpSpPr>
          <p:cNvPr id="2" name="Google Shape;1394;p182">
            <a:extLst>
              <a:ext uri="{FF2B5EF4-FFF2-40B4-BE49-F238E27FC236}">
                <a16:creationId xmlns:a16="http://schemas.microsoft.com/office/drawing/2014/main" id="{C54C1C4C-3457-41CC-00BA-F5D9371EC8EB}"/>
              </a:ext>
            </a:extLst>
          </p:cNvPr>
          <p:cNvGrpSpPr/>
          <p:nvPr/>
        </p:nvGrpSpPr>
        <p:grpSpPr>
          <a:xfrm>
            <a:off x="1140539" y="2508895"/>
            <a:ext cx="686475" cy="334800"/>
            <a:chOff x="6126077" y="2968088"/>
            <a:chExt cx="915300" cy="446400"/>
          </a:xfrm>
        </p:grpSpPr>
        <p:sp>
          <p:nvSpPr>
            <p:cNvPr id="3" name="Google Shape;1395;p182">
              <a:extLst>
                <a:ext uri="{FF2B5EF4-FFF2-40B4-BE49-F238E27FC236}">
                  <a16:creationId xmlns:a16="http://schemas.microsoft.com/office/drawing/2014/main" id="{C3B86BC3-106D-F383-C2B5-A90E87AD801B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396;p182">
              <a:extLst>
                <a:ext uri="{FF2B5EF4-FFF2-40B4-BE49-F238E27FC236}">
                  <a16:creationId xmlns:a16="http://schemas.microsoft.com/office/drawing/2014/main" id="{D6543E91-1591-51E9-9937-7E9A68424A39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1397;p182">
            <a:extLst>
              <a:ext uri="{FF2B5EF4-FFF2-40B4-BE49-F238E27FC236}">
                <a16:creationId xmlns:a16="http://schemas.microsoft.com/office/drawing/2014/main" id="{D8E2B341-9920-6924-42B7-5B309AF7342E}"/>
              </a:ext>
            </a:extLst>
          </p:cNvPr>
          <p:cNvGrpSpPr/>
          <p:nvPr/>
        </p:nvGrpSpPr>
        <p:grpSpPr>
          <a:xfrm>
            <a:off x="2104468" y="1489198"/>
            <a:ext cx="686475" cy="334800"/>
            <a:chOff x="6126077" y="2968088"/>
            <a:chExt cx="915300" cy="446400"/>
          </a:xfrm>
        </p:grpSpPr>
        <p:sp>
          <p:nvSpPr>
            <p:cNvPr id="6" name="Google Shape;1398;p182">
              <a:extLst>
                <a:ext uri="{FF2B5EF4-FFF2-40B4-BE49-F238E27FC236}">
                  <a16:creationId xmlns:a16="http://schemas.microsoft.com/office/drawing/2014/main" id="{C16E4550-44BC-7A48-E310-8E8E0D67996F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399;p182">
              <a:extLst>
                <a:ext uri="{FF2B5EF4-FFF2-40B4-BE49-F238E27FC236}">
                  <a16:creationId xmlns:a16="http://schemas.microsoft.com/office/drawing/2014/main" id="{7CD4233E-B296-64EB-5E62-F6A2063B3D0A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1400;p182">
            <a:extLst>
              <a:ext uri="{FF2B5EF4-FFF2-40B4-BE49-F238E27FC236}">
                <a16:creationId xmlns:a16="http://schemas.microsoft.com/office/drawing/2014/main" id="{A0E1E822-8A32-8277-EA3F-DF96422DE6A9}"/>
              </a:ext>
            </a:extLst>
          </p:cNvPr>
          <p:cNvGrpSpPr/>
          <p:nvPr/>
        </p:nvGrpSpPr>
        <p:grpSpPr>
          <a:xfrm>
            <a:off x="2141257" y="3398463"/>
            <a:ext cx="686475" cy="334800"/>
            <a:chOff x="6126077" y="2968088"/>
            <a:chExt cx="915300" cy="446400"/>
          </a:xfrm>
        </p:grpSpPr>
        <p:sp>
          <p:nvSpPr>
            <p:cNvPr id="9" name="Google Shape;1401;p182">
              <a:extLst>
                <a:ext uri="{FF2B5EF4-FFF2-40B4-BE49-F238E27FC236}">
                  <a16:creationId xmlns:a16="http://schemas.microsoft.com/office/drawing/2014/main" id="{EB7B9B71-A074-0069-2636-91CB398F7505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02;p182">
              <a:extLst>
                <a:ext uri="{FF2B5EF4-FFF2-40B4-BE49-F238E27FC236}">
                  <a16:creationId xmlns:a16="http://schemas.microsoft.com/office/drawing/2014/main" id="{C26E7324-03A0-F617-CAA2-8DFB539153AA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403;p182">
            <a:extLst>
              <a:ext uri="{FF2B5EF4-FFF2-40B4-BE49-F238E27FC236}">
                <a16:creationId xmlns:a16="http://schemas.microsoft.com/office/drawing/2014/main" id="{80306890-5FB2-809C-4675-A4060DA510AA}"/>
              </a:ext>
            </a:extLst>
          </p:cNvPr>
          <p:cNvGrpSpPr/>
          <p:nvPr/>
        </p:nvGrpSpPr>
        <p:grpSpPr>
          <a:xfrm>
            <a:off x="2104468" y="2477668"/>
            <a:ext cx="686475" cy="334800"/>
            <a:chOff x="6126077" y="2968088"/>
            <a:chExt cx="915300" cy="446400"/>
          </a:xfrm>
        </p:grpSpPr>
        <p:sp>
          <p:nvSpPr>
            <p:cNvPr id="12" name="Google Shape;1404;p182">
              <a:extLst>
                <a:ext uri="{FF2B5EF4-FFF2-40B4-BE49-F238E27FC236}">
                  <a16:creationId xmlns:a16="http://schemas.microsoft.com/office/drawing/2014/main" id="{46F97273-3A34-0EB5-0D8D-0ADE7B9B1BE6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405;p182">
              <a:extLst>
                <a:ext uri="{FF2B5EF4-FFF2-40B4-BE49-F238E27FC236}">
                  <a16:creationId xmlns:a16="http://schemas.microsoft.com/office/drawing/2014/main" id="{3C23DB25-253B-A682-A9EA-5CE0BB22121A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" name="Google Shape;1406;p182">
            <a:extLst>
              <a:ext uri="{FF2B5EF4-FFF2-40B4-BE49-F238E27FC236}">
                <a16:creationId xmlns:a16="http://schemas.microsoft.com/office/drawing/2014/main" id="{E45D773B-A0D9-5FD6-91BB-E4AB522CD24F}"/>
              </a:ext>
            </a:extLst>
          </p:cNvPr>
          <p:cNvCxnSpPr/>
          <p:nvPr/>
        </p:nvCxnSpPr>
        <p:spPr>
          <a:xfrm rot="10800000" flipH="1">
            <a:off x="1774269" y="1793180"/>
            <a:ext cx="422700" cy="85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1407;p182">
            <a:extLst>
              <a:ext uri="{FF2B5EF4-FFF2-40B4-BE49-F238E27FC236}">
                <a16:creationId xmlns:a16="http://schemas.microsoft.com/office/drawing/2014/main" id="{E1C042C3-14E6-5748-ED90-BCA0E8358092}"/>
              </a:ext>
            </a:extLst>
          </p:cNvPr>
          <p:cNvCxnSpPr/>
          <p:nvPr/>
        </p:nvCxnSpPr>
        <p:spPr>
          <a:xfrm>
            <a:off x="1793319" y="2679330"/>
            <a:ext cx="403800" cy="74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1408;p182">
            <a:extLst>
              <a:ext uri="{FF2B5EF4-FFF2-40B4-BE49-F238E27FC236}">
                <a16:creationId xmlns:a16="http://schemas.microsoft.com/office/drawing/2014/main" id="{4E046DA4-D046-B81D-E88C-9F426FB950CC}"/>
              </a:ext>
            </a:extLst>
          </p:cNvPr>
          <p:cNvCxnSpPr/>
          <p:nvPr/>
        </p:nvCxnSpPr>
        <p:spPr>
          <a:xfrm rot="10800000" flipH="1">
            <a:off x="1774269" y="2642530"/>
            <a:ext cx="387900" cy="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" name="Google Shape;1409;p182">
            <a:extLst>
              <a:ext uri="{FF2B5EF4-FFF2-40B4-BE49-F238E27FC236}">
                <a16:creationId xmlns:a16="http://schemas.microsoft.com/office/drawing/2014/main" id="{D3F616F4-A4D4-A2FF-9441-ED1293FBBB5D}"/>
              </a:ext>
            </a:extLst>
          </p:cNvPr>
          <p:cNvGrpSpPr/>
          <p:nvPr/>
        </p:nvGrpSpPr>
        <p:grpSpPr>
          <a:xfrm>
            <a:off x="3080955" y="2928642"/>
            <a:ext cx="686475" cy="334800"/>
            <a:chOff x="6126077" y="2968088"/>
            <a:chExt cx="915300" cy="446400"/>
          </a:xfrm>
        </p:grpSpPr>
        <p:sp>
          <p:nvSpPr>
            <p:cNvPr id="18" name="Google Shape;1410;p182">
              <a:extLst>
                <a:ext uri="{FF2B5EF4-FFF2-40B4-BE49-F238E27FC236}">
                  <a16:creationId xmlns:a16="http://schemas.microsoft.com/office/drawing/2014/main" id="{8EB3B393-E280-6554-FDA3-520C05E6DF9E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411;p182">
              <a:extLst>
                <a:ext uri="{FF2B5EF4-FFF2-40B4-BE49-F238E27FC236}">
                  <a16:creationId xmlns:a16="http://schemas.microsoft.com/office/drawing/2014/main" id="{03B05B4D-8734-F385-E8F0-5F1C37B41353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1412;p182">
            <a:extLst>
              <a:ext uri="{FF2B5EF4-FFF2-40B4-BE49-F238E27FC236}">
                <a16:creationId xmlns:a16="http://schemas.microsoft.com/office/drawing/2014/main" id="{717D30FD-7C37-9269-4BC2-2C6CBDBA63D1}"/>
              </a:ext>
            </a:extLst>
          </p:cNvPr>
          <p:cNvGrpSpPr/>
          <p:nvPr/>
        </p:nvGrpSpPr>
        <p:grpSpPr>
          <a:xfrm>
            <a:off x="3141691" y="3951091"/>
            <a:ext cx="686475" cy="334800"/>
            <a:chOff x="6126077" y="2968088"/>
            <a:chExt cx="915300" cy="446400"/>
          </a:xfrm>
        </p:grpSpPr>
        <p:sp>
          <p:nvSpPr>
            <p:cNvPr id="21" name="Google Shape;1413;p182">
              <a:extLst>
                <a:ext uri="{FF2B5EF4-FFF2-40B4-BE49-F238E27FC236}">
                  <a16:creationId xmlns:a16="http://schemas.microsoft.com/office/drawing/2014/main" id="{BA2E0086-6B97-16CD-98ED-7179803CD9DF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414;p182">
              <a:extLst>
                <a:ext uri="{FF2B5EF4-FFF2-40B4-BE49-F238E27FC236}">
                  <a16:creationId xmlns:a16="http://schemas.microsoft.com/office/drawing/2014/main" id="{A53734A2-76CC-7553-19F9-3438BD96747D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415;p182">
            <a:extLst>
              <a:ext uri="{FF2B5EF4-FFF2-40B4-BE49-F238E27FC236}">
                <a16:creationId xmlns:a16="http://schemas.microsoft.com/office/drawing/2014/main" id="{BC16F7BF-5615-D55A-2FDC-610BFEA4249E}"/>
              </a:ext>
            </a:extLst>
          </p:cNvPr>
          <p:cNvGrpSpPr/>
          <p:nvPr/>
        </p:nvGrpSpPr>
        <p:grpSpPr>
          <a:xfrm>
            <a:off x="3125989" y="3439410"/>
            <a:ext cx="686475" cy="334800"/>
            <a:chOff x="6126077" y="2968088"/>
            <a:chExt cx="915300" cy="446400"/>
          </a:xfrm>
        </p:grpSpPr>
        <p:sp>
          <p:nvSpPr>
            <p:cNvPr id="24" name="Google Shape;1416;p182">
              <a:extLst>
                <a:ext uri="{FF2B5EF4-FFF2-40B4-BE49-F238E27FC236}">
                  <a16:creationId xmlns:a16="http://schemas.microsoft.com/office/drawing/2014/main" id="{89389699-4A39-4860-2C64-7ADDA9580CD3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417;p182">
              <a:extLst>
                <a:ext uri="{FF2B5EF4-FFF2-40B4-BE49-F238E27FC236}">
                  <a16:creationId xmlns:a16="http://schemas.microsoft.com/office/drawing/2014/main" id="{63871D3F-1C72-DDED-77C7-941E7301777B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" name="Google Shape;1418;p182">
            <a:extLst>
              <a:ext uri="{FF2B5EF4-FFF2-40B4-BE49-F238E27FC236}">
                <a16:creationId xmlns:a16="http://schemas.microsoft.com/office/drawing/2014/main" id="{A04560C4-1E10-F775-75F1-7511D50B55C7}"/>
              </a:ext>
            </a:extLst>
          </p:cNvPr>
          <p:cNvCxnSpPr/>
          <p:nvPr/>
        </p:nvCxnSpPr>
        <p:spPr>
          <a:xfrm rot="10800000" flipH="1">
            <a:off x="2770477" y="3066569"/>
            <a:ext cx="400800" cy="4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419;p182">
            <a:extLst>
              <a:ext uri="{FF2B5EF4-FFF2-40B4-BE49-F238E27FC236}">
                <a16:creationId xmlns:a16="http://schemas.microsoft.com/office/drawing/2014/main" id="{2E1CF564-C848-B8BC-EDA2-732361A3E087}"/>
              </a:ext>
            </a:extLst>
          </p:cNvPr>
          <p:cNvCxnSpPr/>
          <p:nvPr/>
        </p:nvCxnSpPr>
        <p:spPr>
          <a:xfrm>
            <a:off x="2802969" y="3561980"/>
            <a:ext cx="427500" cy="57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420;p182">
            <a:extLst>
              <a:ext uri="{FF2B5EF4-FFF2-40B4-BE49-F238E27FC236}">
                <a16:creationId xmlns:a16="http://schemas.microsoft.com/office/drawing/2014/main" id="{9620BFFF-603F-B4E6-46C0-821895A46854}"/>
              </a:ext>
            </a:extLst>
          </p:cNvPr>
          <p:cNvCxnSpPr/>
          <p:nvPr/>
        </p:nvCxnSpPr>
        <p:spPr>
          <a:xfrm>
            <a:off x="2785115" y="3552869"/>
            <a:ext cx="417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Google Shape;1422;p182">
            <a:extLst>
              <a:ext uri="{FF2B5EF4-FFF2-40B4-BE49-F238E27FC236}">
                <a16:creationId xmlns:a16="http://schemas.microsoft.com/office/drawing/2014/main" id="{6A2A1AFA-4E3E-4FD3-0D05-83FDFE8E25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275" y="1321031"/>
            <a:ext cx="529636" cy="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23;p182">
            <a:extLst>
              <a:ext uri="{FF2B5EF4-FFF2-40B4-BE49-F238E27FC236}">
                <a16:creationId xmlns:a16="http://schemas.microsoft.com/office/drawing/2014/main" id="{A7DB0FB3-1F1E-EF99-2049-D137415B5B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825"/>
          <a:stretch/>
        </p:blipFill>
        <p:spPr>
          <a:xfrm>
            <a:off x="2620401" y="3015718"/>
            <a:ext cx="452480" cy="4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24;p182">
            <a:extLst>
              <a:ext uri="{FF2B5EF4-FFF2-40B4-BE49-F238E27FC236}">
                <a16:creationId xmlns:a16="http://schemas.microsoft.com/office/drawing/2014/main" id="{878F09FA-C631-1552-E700-C3A9DC8B7D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1826" y="2143566"/>
            <a:ext cx="529636" cy="3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E441F47E-7D63-F00F-FEBB-BD080F0B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6" y="39095"/>
            <a:ext cx="8837117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Asta </a:t>
            </a:r>
            <a:r>
              <a:rPr lang="en" dirty="0">
                <a:solidFill>
                  <a:schemeClr val="dk2"/>
                </a:solidFill>
              </a:rPr>
              <a:t>AutoDiscovery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8E30C0D-40D7-60F5-EE29-3365EFA8AA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389" t="4016"/>
          <a:stretch>
            <a:fillRect/>
          </a:stretch>
        </p:blipFill>
        <p:spPr>
          <a:xfrm>
            <a:off x="5559949" y="2479992"/>
            <a:ext cx="1288219" cy="117315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A1916AF-ED7F-4E19-25E5-6BB9073E28B8}"/>
              </a:ext>
            </a:extLst>
          </p:cNvPr>
          <p:cNvSpPr txBox="1"/>
          <p:nvPr/>
        </p:nvSpPr>
        <p:spPr>
          <a:xfrm>
            <a:off x="4572001" y="1335477"/>
            <a:ext cx="34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tau burden a predictor of dementia?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555B3E5-1281-48BD-6AE4-265EB37B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32" y="1733808"/>
            <a:ext cx="575034" cy="4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BFAA4F81-75FC-8395-917D-85FD7C9EED70}"/>
              </a:ext>
            </a:extLst>
          </p:cNvPr>
          <p:cNvSpPr/>
          <p:nvPr/>
        </p:nvSpPr>
        <p:spPr>
          <a:xfrm>
            <a:off x="4572000" y="1321031"/>
            <a:ext cx="3140149" cy="331920"/>
          </a:xfrm>
          <a:prstGeom prst="wedgeRoundRectCallout">
            <a:avLst>
              <a:gd name="adj1" fmla="val -118124"/>
              <a:gd name="adj2" fmla="val 562223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BFBA06-CCA4-B812-234F-693C280BEF8A}"/>
              </a:ext>
            </a:extLst>
          </p:cNvPr>
          <p:cNvSpPr txBox="1"/>
          <p:nvPr/>
        </p:nvSpPr>
        <p:spPr>
          <a:xfrm>
            <a:off x="4612356" y="1774294"/>
            <a:ext cx="42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7A518A19-A281-EA10-2DD8-86D32431D528}"/>
              </a:ext>
            </a:extLst>
          </p:cNvPr>
          <p:cNvSpPr/>
          <p:nvPr/>
        </p:nvSpPr>
        <p:spPr>
          <a:xfrm>
            <a:off x="4612355" y="1774294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DB7094-D9C2-E469-0115-C95A093313AC}"/>
              </a:ext>
            </a:extLst>
          </p:cNvPr>
          <p:cNvSpPr txBox="1"/>
          <p:nvPr/>
        </p:nvSpPr>
        <p:spPr>
          <a:xfrm>
            <a:off x="5121444" y="1760237"/>
            <a:ext cx="49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BB7224DD-7F76-6F2B-D7E5-691584457A40}"/>
              </a:ext>
            </a:extLst>
          </p:cNvPr>
          <p:cNvSpPr/>
          <p:nvPr/>
        </p:nvSpPr>
        <p:spPr>
          <a:xfrm>
            <a:off x="5163793" y="1760237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AFCED1-B0B4-1A6D-976A-850E4D55F26E}"/>
              </a:ext>
            </a:extLst>
          </p:cNvPr>
          <p:cNvSpPr txBox="1"/>
          <p:nvPr/>
        </p:nvSpPr>
        <p:spPr>
          <a:xfrm>
            <a:off x="5715233" y="1774294"/>
            <a:ext cx="42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7EC9A1AD-806B-CB99-39FB-B0043490DC93}"/>
              </a:ext>
            </a:extLst>
          </p:cNvPr>
          <p:cNvSpPr/>
          <p:nvPr/>
        </p:nvSpPr>
        <p:spPr>
          <a:xfrm>
            <a:off x="5715232" y="1774294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FBB76-E01F-1BA8-FC7D-DC3105FFC627}"/>
              </a:ext>
            </a:extLst>
          </p:cNvPr>
          <p:cNvSpPr txBox="1"/>
          <p:nvPr/>
        </p:nvSpPr>
        <p:spPr>
          <a:xfrm>
            <a:off x="6285785" y="1760237"/>
            <a:ext cx="42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60B053FD-89CA-710E-E934-95D28321CBDB}"/>
              </a:ext>
            </a:extLst>
          </p:cNvPr>
          <p:cNvSpPr/>
          <p:nvPr/>
        </p:nvSpPr>
        <p:spPr>
          <a:xfrm>
            <a:off x="6285784" y="1760237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28984E-CA2C-2310-7F64-082EBCB9D87A}"/>
              </a:ext>
            </a:extLst>
          </p:cNvPr>
          <p:cNvSpPr txBox="1"/>
          <p:nvPr/>
        </p:nvSpPr>
        <p:spPr>
          <a:xfrm>
            <a:off x="4702589" y="3845514"/>
            <a:ext cx="34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tau burden a predictor of dementia?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10CCC23D-14EE-6FDB-BB34-0724A231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20" y="4243845"/>
            <a:ext cx="575034" cy="4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E1EC021C-EF0D-7E3A-2C44-22B9DDF6A44F}"/>
              </a:ext>
            </a:extLst>
          </p:cNvPr>
          <p:cNvSpPr/>
          <p:nvPr/>
        </p:nvSpPr>
        <p:spPr>
          <a:xfrm>
            <a:off x="4702588" y="3831068"/>
            <a:ext cx="3140149" cy="331920"/>
          </a:xfrm>
          <a:prstGeom prst="wedgeRoundRectCallout">
            <a:avLst>
              <a:gd name="adj1" fmla="val -113384"/>
              <a:gd name="adj2" fmla="val -129701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3BBFFA-787E-0C5B-AABF-9B9FD453ABF0}"/>
              </a:ext>
            </a:extLst>
          </p:cNvPr>
          <p:cNvSpPr txBox="1"/>
          <p:nvPr/>
        </p:nvSpPr>
        <p:spPr>
          <a:xfrm>
            <a:off x="5272302" y="4298388"/>
            <a:ext cx="49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B8912790-3875-5C49-65C2-8DE82DD4C721}"/>
              </a:ext>
            </a:extLst>
          </p:cNvPr>
          <p:cNvSpPr/>
          <p:nvPr/>
        </p:nvSpPr>
        <p:spPr>
          <a:xfrm>
            <a:off x="5314651" y="4298388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C373375A-6F92-0865-39B0-59AD9A831817}"/>
              </a:ext>
            </a:extLst>
          </p:cNvPr>
          <p:cNvSpPr txBox="1"/>
          <p:nvPr/>
        </p:nvSpPr>
        <p:spPr>
          <a:xfrm>
            <a:off x="4737800" y="4284331"/>
            <a:ext cx="49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52" name="Speech Bubble: Rectangle with Corners Rounded 451">
            <a:extLst>
              <a:ext uri="{FF2B5EF4-FFF2-40B4-BE49-F238E27FC236}">
                <a16:creationId xmlns:a16="http://schemas.microsoft.com/office/drawing/2014/main" id="{3D63CAFC-7F4F-E91D-41A7-FAFC688E7988}"/>
              </a:ext>
            </a:extLst>
          </p:cNvPr>
          <p:cNvSpPr/>
          <p:nvPr/>
        </p:nvSpPr>
        <p:spPr>
          <a:xfrm>
            <a:off x="4780149" y="4284331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D1DE150C-2EE4-1968-3927-90E473168C71}"/>
              </a:ext>
            </a:extLst>
          </p:cNvPr>
          <p:cNvSpPr txBox="1"/>
          <p:nvPr/>
        </p:nvSpPr>
        <p:spPr>
          <a:xfrm>
            <a:off x="5809209" y="4308982"/>
            <a:ext cx="49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54" name="Speech Bubble: Rectangle with Corners Rounded 453">
            <a:extLst>
              <a:ext uri="{FF2B5EF4-FFF2-40B4-BE49-F238E27FC236}">
                <a16:creationId xmlns:a16="http://schemas.microsoft.com/office/drawing/2014/main" id="{9E9F6E45-BC78-21D8-8FC4-B571B9FE94DA}"/>
              </a:ext>
            </a:extLst>
          </p:cNvPr>
          <p:cNvSpPr/>
          <p:nvPr/>
        </p:nvSpPr>
        <p:spPr>
          <a:xfrm>
            <a:off x="5851558" y="4308982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591D203-9BED-EDB4-FCD2-60EDB3672DA8}"/>
              </a:ext>
            </a:extLst>
          </p:cNvPr>
          <p:cNvSpPr txBox="1"/>
          <p:nvPr/>
        </p:nvSpPr>
        <p:spPr>
          <a:xfrm>
            <a:off x="6357395" y="4323039"/>
            <a:ext cx="492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56" name="Speech Bubble: Rectangle with Corners Rounded 455">
            <a:extLst>
              <a:ext uri="{FF2B5EF4-FFF2-40B4-BE49-F238E27FC236}">
                <a16:creationId xmlns:a16="http://schemas.microsoft.com/office/drawing/2014/main" id="{94EFCF30-34D6-0470-430C-BBA0AC08524F}"/>
              </a:ext>
            </a:extLst>
          </p:cNvPr>
          <p:cNvSpPr/>
          <p:nvPr/>
        </p:nvSpPr>
        <p:spPr>
          <a:xfrm>
            <a:off x="6399744" y="4323039"/>
            <a:ext cx="382345" cy="293720"/>
          </a:xfrm>
          <a:prstGeom prst="wedgeRoundRectCallout">
            <a:avLst>
              <a:gd name="adj1" fmla="val 71532"/>
              <a:gd name="adj2" fmla="val 5534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2CF32552-0062-19E2-5BD1-C40B3F750ABC}"/>
              </a:ext>
            </a:extLst>
          </p:cNvPr>
          <p:cNvCxnSpPr/>
          <p:nvPr/>
        </p:nvCxnSpPr>
        <p:spPr>
          <a:xfrm flipV="1">
            <a:off x="8154626" y="1564750"/>
            <a:ext cx="0" cy="5788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8268C22C-C7D3-9715-06A9-8D3927CE84DE}"/>
              </a:ext>
            </a:extLst>
          </p:cNvPr>
          <p:cNvCxnSpPr>
            <a:cxnSpLocks/>
          </p:cNvCxnSpPr>
          <p:nvPr/>
        </p:nvCxnSpPr>
        <p:spPr>
          <a:xfrm>
            <a:off x="8154626" y="2143566"/>
            <a:ext cx="77008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Freeform: Shape 463">
            <a:extLst>
              <a:ext uri="{FF2B5EF4-FFF2-40B4-BE49-F238E27FC236}">
                <a16:creationId xmlns:a16="http://schemas.microsoft.com/office/drawing/2014/main" id="{8BA1557E-5BC5-112C-8B51-9C47540E4345}"/>
              </a:ext>
            </a:extLst>
          </p:cNvPr>
          <p:cNvSpPr/>
          <p:nvPr/>
        </p:nvSpPr>
        <p:spPr>
          <a:xfrm>
            <a:off x="8172893" y="1748336"/>
            <a:ext cx="623777" cy="392352"/>
          </a:xfrm>
          <a:custGeom>
            <a:avLst/>
            <a:gdLst>
              <a:gd name="connsiteX0" fmla="*/ 0 w 623777"/>
              <a:gd name="connsiteY0" fmla="*/ 392352 h 392352"/>
              <a:gd name="connsiteX1" fmla="*/ 42530 w 623777"/>
              <a:gd name="connsiteY1" fmla="*/ 130083 h 392352"/>
              <a:gd name="connsiteX2" fmla="*/ 99237 w 623777"/>
              <a:gd name="connsiteY2" fmla="*/ 2492 h 392352"/>
              <a:gd name="connsiteX3" fmla="*/ 198474 w 623777"/>
              <a:gd name="connsiteY3" fmla="*/ 236408 h 392352"/>
              <a:gd name="connsiteX4" fmla="*/ 318977 w 623777"/>
              <a:gd name="connsiteY4" fmla="*/ 314380 h 392352"/>
              <a:gd name="connsiteX5" fmla="*/ 623777 w 623777"/>
              <a:gd name="connsiteY5" fmla="*/ 392352 h 3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7" h="392352">
                <a:moveTo>
                  <a:pt x="0" y="392352"/>
                </a:moveTo>
                <a:cubicBezTo>
                  <a:pt x="12995" y="293706"/>
                  <a:pt x="25990" y="195060"/>
                  <a:pt x="42530" y="130083"/>
                </a:cubicBezTo>
                <a:cubicBezTo>
                  <a:pt x="59070" y="65106"/>
                  <a:pt x="73246" y="-15229"/>
                  <a:pt x="99237" y="2492"/>
                </a:cubicBezTo>
                <a:cubicBezTo>
                  <a:pt x="125228" y="20213"/>
                  <a:pt x="161851" y="184427"/>
                  <a:pt x="198474" y="236408"/>
                </a:cubicBezTo>
                <a:cubicBezTo>
                  <a:pt x="235097" y="288389"/>
                  <a:pt x="248093" y="288389"/>
                  <a:pt x="318977" y="314380"/>
                </a:cubicBezTo>
                <a:cubicBezTo>
                  <a:pt x="389861" y="340371"/>
                  <a:pt x="506819" y="366361"/>
                  <a:pt x="623777" y="39235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529306BE-947E-9741-CC1C-8A31E0B7541D}"/>
              </a:ext>
            </a:extLst>
          </p:cNvPr>
          <p:cNvCxnSpPr/>
          <p:nvPr/>
        </p:nvCxnSpPr>
        <p:spPr>
          <a:xfrm flipV="1">
            <a:off x="8174114" y="4081912"/>
            <a:ext cx="0" cy="5788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56C5117E-0D34-FA8C-02CB-0094EB333F2C}"/>
              </a:ext>
            </a:extLst>
          </p:cNvPr>
          <p:cNvCxnSpPr>
            <a:cxnSpLocks/>
          </p:cNvCxnSpPr>
          <p:nvPr/>
        </p:nvCxnSpPr>
        <p:spPr>
          <a:xfrm>
            <a:off x="8174114" y="4660728"/>
            <a:ext cx="77008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Freeform: Shape 466">
            <a:extLst>
              <a:ext uri="{FF2B5EF4-FFF2-40B4-BE49-F238E27FC236}">
                <a16:creationId xmlns:a16="http://schemas.microsoft.com/office/drawing/2014/main" id="{9E338D47-AC34-96C1-DCA4-4C96DE337654}"/>
              </a:ext>
            </a:extLst>
          </p:cNvPr>
          <p:cNvSpPr/>
          <p:nvPr/>
        </p:nvSpPr>
        <p:spPr>
          <a:xfrm>
            <a:off x="8192381" y="4265498"/>
            <a:ext cx="623777" cy="392352"/>
          </a:xfrm>
          <a:custGeom>
            <a:avLst/>
            <a:gdLst>
              <a:gd name="connsiteX0" fmla="*/ 0 w 623777"/>
              <a:gd name="connsiteY0" fmla="*/ 392352 h 392352"/>
              <a:gd name="connsiteX1" fmla="*/ 42530 w 623777"/>
              <a:gd name="connsiteY1" fmla="*/ 130083 h 392352"/>
              <a:gd name="connsiteX2" fmla="*/ 99237 w 623777"/>
              <a:gd name="connsiteY2" fmla="*/ 2492 h 392352"/>
              <a:gd name="connsiteX3" fmla="*/ 198474 w 623777"/>
              <a:gd name="connsiteY3" fmla="*/ 236408 h 392352"/>
              <a:gd name="connsiteX4" fmla="*/ 318977 w 623777"/>
              <a:gd name="connsiteY4" fmla="*/ 314380 h 392352"/>
              <a:gd name="connsiteX5" fmla="*/ 623777 w 623777"/>
              <a:gd name="connsiteY5" fmla="*/ 392352 h 3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7" h="392352">
                <a:moveTo>
                  <a:pt x="0" y="392352"/>
                </a:moveTo>
                <a:cubicBezTo>
                  <a:pt x="12995" y="293706"/>
                  <a:pt x="25990" y="195060"/>
                  <a:pt x="42530" y="130083"/>
                </a:cubicBezTo>
                <a:cubicBezTo>
                  <a:pt x="59070" y="65106"/>
                  <a:pt x="73246" y="-15229"/>
                  <a:pt x="99237" y="2492"/>
                </a:cubicBezTo>
                <a:cubicBezTo>
                  <a:pt x="125228" y="20213"/>
                  <a:pt x="161851" y="184427"/>
                  <a:pt x="198474" y="236408"/>
                </a:cubicBezTo>
                <a:cubicBezTo>
                  <a:pt x="235097" y="288389"/>
                  <a:pt x="248093" y="288389"/>
                  <a:pt x="318977" y="314380"/>
                </a:cubicBezTo>
                <a:cubicBezTo>
                  <a:pt x="389861" y="340371"/>
                  <a:pt x="506819" y="366361"/>
                  <a:pt x="623777" y="39235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93E23336-44D5-7AEE-0B09-860CCF753733}"/>
              </a:ext>
            </a:extLst>
          </p:cNvPr>
          <p:cNvSpPr/>
          <p:nvPr/>
        </p:nvSpPr>
        <p:spPr>
          <a:xfrm>
            <a:off x="8208335" y="4274952"/>
            <a:ext cx="581246" cy="367932"/>
          </a:xfrm>
          <a:custGeom>
            <a:avLst/>
            <a:gdLst>
              <a:gd name="connsiteX0" fmla="*/ 0 w 581246"/>
              <a:gd name="connsiteY0" fmla="*/ 360843 h 367932"/>
              <a:gd name="connsiteX1" fmla="*/ 226828 w 581246"/>
              <a:gd name="connsiteY1" fmla="*/ 261606 h 367932"/>
              <a:gd name="connsiteX2" fmla="*/ 333153 w 581246"/>
              <a:gd name="connsiteY2" fmla="*/ 20601 h 367932"/>
              <a:gd name="connsiteX3" fmla="*/ 396949 w 581246"/>
              <a:gd name="connsiteY3" fmla="*/ 41867 h 367932"/>
              <a:gd name="connsiteX4" fmla="*/ 460744 w 581246"/>
              <a:gd name="connsiteY4" fmla="*/ 275783 h 367932"/>
              <a:gd name="connsiteX5" fmla="*/ 581246 w 581246"/>
              <a:gd name="connsiteY5" fmla="*/ 367932 h 36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246" h="367932">
                <a:moveTo>
                  <a:pt x="0" y="360843"/>
                </a:moveTo>
                <a:cubicBezTo>
                  <a:pt x="85651" y="339578"/>
                  <a:pt x="171303" y="318313"/>
                  <a:pt x="226828" y="261606"/>
                </a:cubicBezTo>
                <a:cubicBezTo>
                  <a:pt x="282353" y="204899"/>
                  <a:pt x="304800" y="57224"/>
                  <a:pt x="333153" y="20601"/>
                </a:cubicBezTo>
                <a:cubicBezTo>
                  <a:pt x="361506" y="-16022"/>
                  <a:pt x="375684" y="-663"/>
                  <a:pt x="396949" y="41867"/>
                </a:cubicBezTo>
                <a:cubicBezTo>
                  <a:pt x="418214" y="84397"/>
                  <a:pt x="430028" y="221439"/>
                  <a:pt x="460744" y="275783"/>
                </a:cubicBezTo>
                <a:cubicBezTo>
                  <a:pt x="491460" y="330127"/>
                  <a:pt x="536353" y="349029"/>
                  <a:pt x="581246" y="36793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E3ECBC7F-1D19-B9E1-345A-C0C098E396EF}"/>
              </a:ext>
            </a:extLst>
          </p:cNvPr>
          <p:cNvSpPr txBox="1"/>
          <p:nvPr/>
        </p:nvSpPr>
        <p:spPr>
          <a:xfrm>
            <a:off x="8416777" y="3036168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!!</a:t>
            </a:r>
          </a:p>
        </p:txBody>
      </p:sp>
      <p:pic>
        <p:nvPicPr>
          <p:cNvPr id="474" name="Google Shape;1423;p182">
            <a:extLst>
              <a:ext uri="{FF2B5EF4-FFF2-40B4-BE49-F238E27FC236}">
                <a16:creationId xmlns:a16="http://schemas.microsoft.com/office/drawing/2014/main" id="{7AD7A1B4-10CA-998C-9E7C-CD3BE9BE6F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825"/>
          <a:stretch/>
        </p:blipFill>
        <p:spPr>
          <a:xfrm>
            <a:off x="8014040" y="3401558"/>
            <a:ext cx="452480" cy="45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2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6" grpId="0" animBg="1"/>
      <p:bldP spid="59" grpId="0"/>
      <p:bldP spid="60" grpId="0" animBg="1"/>
      <p:bldP spid="451" grpId="0"/>
      <p:bldP spid="452" grpId="0" animBg="1"/>
      <p:bldP spid="453" grpId="0"/>
      <p:bldP spid="454" grpId="0" animBg="1"/>
      <p:bldP spid="455" grpId="0"/>
      <p:bldP spid="456" grpId="0" animBg="1"/>
      <p:bldP spid="464" grpId="0" animBg="1"/>
      <p:bldP spid="467" grpId="0" animBg="1"/>
      <p:bldP spid="472" grpId="0" animBg="1"/>
      <p:bldP spid="47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0639BED5-4F79-6B9F-3B89-EE4C9B97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6EB88F98-5113-1503-939B-B8405D55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6" y="39095"/>
            <a:ext cx="8837117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Asta </a:t>
            </a:r>
            <a:r>
              <a:rPr lang="en" dirty="0">
                <a:solidFill>
                  <a:schemeClr val="dk2"/>
                </a:solidFill>
              </a:rPr>
              <a:t>AutoDiscovery</a:t>
            </a:r>
            <a:endParaRPr lang="en-US" dirty="0"/>
          </a:p>
        </p:txBody>
      </p:sp>
      <p:pic>
        <p:nvPicPr>
          <p:cNvPr id="33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64156A96-DA43-E0EF-C7A8-A0328A9A1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487" y="744125"/>
            <a:ext cx="6173026" cy="43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15"/>
    </mc:Choice>
    <mc:Fallback xmlns="">
      <p:transition spd="slow" advTm="23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4A64817C-CC4F-8C0B-2070-82939E81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75A160A-7477-C3F3-1459-C073E513B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09" y="692652"/>
            <a:ext cx="8754900" cy="3309785"/>
          </a:xfrm>
        </p:spPr>
        <p:txBody>
          <a:bodyPr/>
          <a:lstStyle/>
          <a:p>
            <a:r>
              <a:rPr lang="en" dirty="0"/>
              <a:t>Use (LLM) </a:t>
            </a:r>
            <a:r>
              <a:rPr lang="en" b="1" dirty="0">
                <a:solidFill>
                  <a:srgbClr val="FF0000"/>
                </a:solidFill>
              </a:rPr>
              <a:t>surprise</a:t>
            </a:r>
            <a:r>
              <a:rPr lang="en" dirty="0"/>
              <a:t> to guide experiment </a:t>
            </a:r>
            <a:r>
              <a:rPr lang="en" i="1" dirty="0"/>
              <a:t>sequence</a:t>
            </a:r>
            <a:endParaRPr lang="en-US" dirty="0"/>
          </a:p>
        </p:txBody>
      </p:sp>
      <p:grpSp>
        <p:nvGrpSpPr>
          <p:cNvPr id="2" name="Google Shape;1394;p182">
            <a:extLst>
              <a:ext uri="{FF2B5EF4-FFF2-40B4-BE49-F238E27FC236}">
                <a16:creationId xmlns:a16="http://schemas.microsoft.com/office/drawing/2014/main" id="{66B9C5FD-D384-A8AC-EDC2-748DC17DA477}"/>
              </a:ext>
            </a:extLst>
          </p:cNvPr>
          <p:cNvGrpSpPr/>
          <p:nvPr/>
        </p:nvGrpSpPr>
        <p:grpSpPr>
          <a:xfrm>
            <a:off x="1140539" y="2508895"/>
            <a:ext cx="686475" cy="334800"/>
            <a:chOff x="6126077" y="2968088"/>
            <a:chExt cx="915300" cy="446400"/>
          </a:xfrm>
        </p:grpSpPr>
        <p:sp>
          <p:nvSpPr>
            <p:cNvPr id="3" name="Google Shape;1395;p182">
              <a:extLst>
                <a:ext uri="{FF2B5EF4-FFF2-40B4-BE49-F238E27FC236}">
                  <a16:creationId xmlns:a16="http://schemas.microsoft.com/office/drawing/2014/main" id="{C30973F5-F83B-C3DF-7079-5AF13720F8D5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396;p182">
              <a:extLst>
                <a:ext uri="{FF2B5EF4-FFF2-40B4-BE49-F238E27FC236}">
                  <a16:creationId xmlns:a16="http://schemas.microsoft.com/office/drawing/2014/main" id="{8C26D368-0C7A-68E9-5EB5-10B9CEDA851B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1397;p182">
            <a:extLst>
              <a:ext uri="{FF2B5EF4-FFF2-40B4-BE49-F238E27FC236}">
                <a16:creationId xmlns:a16="http://schemas.microsoft.com/office/drawing/2014/main" id="{14D5F8CC-70E7-32CE-A1DF-D36F22931DF8}"/>
              </a:ext>
            </a:extLst>
          </p:cNvPr>
          <p:cNvGrpSpPr/>
          <p:nvPr/>
        </p:nvGrpSpPr>
        <p:grpSpPr>
          <a:xfrm>
            <a:off x="2104468" y="1489198"/>
            <a:ext cx="686475" cy="334800"/>
            <a:chOff x="6126077" y="2968088"/>
            <a:chExt cx="915300" cy="446400"/>
          </a:xfrm>
        </p:grpSpPr>
        <p:sp>
          <p:nvSpPr>
            <p:cNvPr id="6" name="Google Shape;1398;p182">
              <a:extLst>
                <a:ext uri="{FF2B5EF4-FFF2-40B4-BE49-F238E27FC236}">
                  <a16:creationId xmlns:a16="http://schemas.microsoft.com/office/drawing/2014/main" id="{E851B5AE-BAA6-B282-381F-4C88FFD8AF18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399;p182">
              <a:extLst>
                <a:ext uri="{FF2B5EF4-FFF2-40B4-BE49-F238E27FC236}">
                  <a16:creationId xmlns:a16="http://schemas.microsoft.com/office/drawing/2014/main" id="{B57B425B-0EE3-0580-5B7B-49B6DF5A4BE3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1400;p182">
            <a:extLst>
              <a:ext uri="{FF2B5EF4-FFF2-40B4-BE49-F238E27FC236}">
                <a16:creationId xmlns:a16="http://schemas.microsoft.com/office/drawing/2014/main" id="{55E01CDB-FE16-C43A-9138-6CCD934F537A}"/>
              </a:ext>
            </a:extLst>
          </p:cNvPr>
          <p:cNvGrpSpPr/>
          <p:nvPr/>
        </p:nvGrpSpPr>
        <p:grpSpPr>
          <a:xfrm>
            <a:off x="2141257" y="3398463"/>
            <a:ext cx="686475" cy="334800"/>
            <a:chOff x="6126077" y="2968088"/>
            <a:chExt cx="915300" cy="446400"/>
          </a:xfrm>
        </p:grpSpPr>
        <p:sp>
          <p:nvSpPr>
            <p:cNvPr id="9" name="Google Shape;1401;p182">
              <a:extLst>
                <a:ext uri="{FF2B5EF4-FFF2-40B4-BE49-F238E27FC236}">
                  <a16:creationId xmlns:a16="http://schemas.microsoft.com/office/drawing/2014/main" id="{5A529C8B-8D38-68CD-FDDC-52A86C17F536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02;p182">
              <a:extLst>
                <a:ext uri="{FF2B5EF4-FFF2-40B4-BE49-F238E27FC236}">
                  <a16:creationId xmlns:a16="http://schemas.microsoft.com/office/drawing/2014/main" id="{BB8DB5EB-AD3D-2F9E-B601-FD0767225AAD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403;p182">
            <a:extLst>
              <a:ext uri="{FF2B5EF4-FFF2-40B4-BE49-F238E27FC236}">
                <a16:creationId xmlns:a16="http://schemas.microsoft.com/office/drawing/2014/main" id="{4362176C-5199-E7FE-8134-DB0C80E0C1BF}"/>
              </a:ext>
            </a:extLst>
          </p:cNvPr>
          <p:cNvGrpSpPr/>
          <p:nvPr/>
        </p:nvGrpSpPr>
        <p:grpSpPr>
          <a:xfrm>
            <a:off x="2104468" y="2477668"/>
            <a:ext cx="686475" cy="334800"/>
            <a:chOff x="6126077" y="2968088"/>
            <a:chExt cx="915300" cy="446400"/>
          </a:xfrm>
        </p:grpSpPr>
        <p:sp>
          <p:nvSpPr>
            <p:cNvPr id="12" name="Google Shape;1404;p182">
              <a:extLst>
                <a:ext uri="{FF2B5EF4-FFF2-40B4-BE49-F238E27FC236}">
                  <a16:creationId xmlns:a16="http://schemas.microsoft.com/office/drawing/2014/main" id="{5FB9DA1D-4751-B3D6-A70F-E5701172C0B7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405;p182">
              <a:extLst>
                <a:ext uri="{FF2B5EF4-FFF2-40B4-BE49-F238E27FC236}">
                  <a16:creationId xmlns:a16="http://schemas.microsoft.com/office/drawing/2014/main" id="{3E3D720F-42EA-B45C-3A88-7F37DE9A9821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" name="Google Shape;1406;p182">
            <a:extLst>
              <a:ext uri="{FF2B5EF4-FFF2-40B4-BE49-F238E27FC236}">
                <a16:creationId xmlns:a16="http://schemas.microsoft.com/office/drawing/2014/main" id="{8AC7AA59-411F-034B-83CB-6563F125C168}"/>
              </a:ext>
            </a:extLst>
          </p:cNvPr>
          <p:cNvCxnSpPr/>
          <p:nvPr/>
        </p:nvCxnSpPr>
        <p:spPr>
          <a:xfrm rot="10800000" flipH="1">
            <a:off x="1774269" y="1793180"/>
            <a:ext cx="422700" cy="85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1407;p182">
            <a:extLst>
              <a:ext uri="{FF2B5EF4-FFF2-40B4-BE49-F238E27FC236}">
                <a16:creationId xmlns:a16="http://schemas.microsoft.com/office/drawing/2014/main" id="{EF54453A-5C27-8C9C-B54E-9E1942D4D6C0}"/>
              </a:ext>
            </a:extLst>
          </p:cNvPr>
          <p:cNvCxnSpPr/>
          <p:nvPr/>
        </p:nvCxnSpPr>
        <p:spPr>
          <a:xfrm>
            <a:off x="1793319" y="2679330"/>
            <a:ext cx="403800" cy="74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1408;p182">
            <a:extLst>
              <a:ext uri="{FF2B5EF4-FFF2-40B4-BE49-F238E27FC236}">
                <a16:creationId xmlns:a16="http://schemas.microsoft.com/office/drawing/2014/main" id="{9DED6C73-5545-D1EB-5C74-D38E425E777E}"/>
              </a:ext>
            </a:extLst>
          </p:cNvPr>
          <p:cNvCxnSpPr/>
          <p:nvPr/>
        </p:nvCxnSpPr>
        <p:spPr>
          <a:xfrm rot="10800000" flipH="1">
            <a:off x="1774269" y="2642530"/>
            <a:ext cx="387900" cy="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" name="Google Shape;1409;p182">
            <a:extLst>
              <a:ext uri="{FF2B5EF4-FFF2-40B4-BE49-F238E27FC236}">
                <a16:creationId xmlns:a16="http://schemas.microsoft.com/office/drawing/2014/main" id="{8533FCF7-7DF7-CB0C-F721-DBB5C83E50A8}"/>
              </a:ext>
            </a:extLst>
          </p:cNvPr>
          <p:cNvGrpSpPr/>
          <p:nvPr/>
        </p:nvGrpSpPr>
        <p:grpSpPr>
          <a:xfrm>
            <a:off x="3080955" y="2928642"/>
            <a:ext cx="686475" cy="334800"/>
            <a:chOff x="6126077" y="2968088"/>
            <a:chExt cx="915300" cy="446400"/>
          </a:xfrm>
        </p:grpSpPr>
        <p:sp>
          <p:nvSpPr>
            <p:cNvPr id="18" name="Google Shape;1410;p182">
              <a:extLst>
                <a:ext uri="{FF2B5EF4-FFF2-40B4-BE49-F238E27FC236}">
                  <a16:creationId xmlns:a16="http://schemas.microsoft.com/office/drawing/2014/main" id="{8A5E49CA-B166-B60F-6D22-C8E8168315DB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411;p182">
              <a:extLst>
                <a:ext uri="{FF2B5EF4-FFF2-40B4-BE49-F238E27FC236}">
                  <a16:creationId xmlns:a16="http://schemas.microsoft.com/office/drawing/2014/main" id="{A80DAE1F-1C40-9342-DBB4-98D1505A4791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1412;p182">
            <a:extLst>
              <a:ext uri="{FF2B5EF4-FFF2-40B4-BE49-F238E27FC236}">
                <a16:creationId xmlns:a16="http://schemas.microsoft.com/office/drawing/2014/main" id="{74C1CF20-50C9-CE5A-A7A3-F638F12B51E9}"/>
              </a:ext>
            </a:extLst>
          </p:cNvPr>
          <p:cNvGrpSpPr/>
          <p:nvPr/>
        </p:nvGrpSpPr>
        <p:grpSpPr>
          <a:xfrm>
            <a:off x="3141691" y="3951091"/>
            <a:ext cx="686475" cy="334800"/>
            <a:chOff x="6126077" y="2968088"/>
            <a:chExt cx="915300" cy="446400"/>
          </a:xfrm>
        </p:grpSpPr>
        <p:sp>
          <p:nvSpPr>
            <p:cNvPr id="21" name="Google Shape;1413;p182">
              <a:extLst>
                <a:ext uri="{FF2B5EF4-FFF2-40B4-BE49-F238E27FC236}">
                  <a16:creationId xmlns:a16="http://schemas.microsoft.com/office/drawing/2014/main" id="{6D6A85D9-64E3-BC9F-E33C-953B22687F23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414;p182">
              <a:extLst>
                <a:ext uri="{FF2B5EF4-FFF2-40B4-BE49-F238E27FC236}">
                  <a16:creationId xmlns:a16="http://schemas.microsoft.com/office/drawing/2014/main" id="{18BEBEC3-2FDD-64CE-0B31-4CF58A08F525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415;p182">
            <a:extLst>
              <a:ext uri="{FF2B5EF4-FFF2-40B4-BE49-F238E27FC236}">
                <a16:creationId xmlns:a16="http://schemas.microsoft.com/office/drawing/2014/main" id="{EBB866DA-5D29-09E5-9021-C022E4C316EB}"/>
              </a:ext>
            </a:extLst>
          </p:cNvPr>
          <p:cNvGrpSpPr/>
          <p:nvPr/>
        </p:nvGrpSpPr>
        <p:grpSpPr>
          <a:xfrm>
            <a:off x="3125989" y="3439410"/>
            <a:ext cx="686475" cy="334800"/>
            <a:chOff x="6126077" y="2968088"/>
            <a:chExt cx="915300" cy="446400"/>
          </a:xfrm>
        </p:grpSpPr>
        <p:sp>
          <p:nvSpPr>
            <p:cNvPr id="24" name="Google Shape;1416;p182">
              <a:extLst>
                <a:ext uri="{FF2B5EF4-FFF2-40B4-BE49-F238E27FC236}">
                  <a16:creationId xmlns:a16="http://schemas.microsoft.com/office/drawing/2014/main" id="{96A554D6-51C1-0C21-AB45-31EC7FC80CFD}"/>
                </a:ext>
              </a:extLst>
            </p:cNvPr>
            <p:cNvSpPr/>
            <p:nvPr/>
          </p:nvSpPr>
          <p:spPr>
            <a:xfrm>
              <a:off x="6217920" y="2998969"/>
              <a:ext cx="739800" cy="353400"/>
            </a:xfrm>
            <a:prstGeom prst="roundRect">
              <a:avLst>
                <a:gd name="adj" fmla="val 16667"/>
              </a:avLst>
            </a:prstGeom>
            <a:solidFill>
              <a:srgbClr val="D1FEF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417;p182">
              <a:extLst>
                <a:ext uri="{FF2B5EF4-FFF2-40B4-BE49-F238E27FC236}">
                  <a16:creationId xmlns:a16="http://schemas.microsoft.com/office/drawing/2014/main" id="{5AE02B69-0510-9A3E-75CD-F62305437348}"/>
                </a:ext>
              </a:extLst>
            </p:cNvPr>
            <p:cNvSpPr txBox="1"/>
            <p:nvPr/>
          </p:nvSpPr>
          <p:spPr>
            <a:xfrm>
              <a:off x="6126077" y="2968088"/>
              <a:ext cx="915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 →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8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experiment</a:t>
              </a:r>
              <a:endPara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" name="Google Shape;1418;p182">
            <a:extLst>
              <a:ext uri="{FF2B5EF4-FFF2-40B4-BE49-F238E27FC236}">
                <a16:creationId xmlns:a16="http://schemas.microsoft.com/office/drawing/2014/main" id="{7BFDF735-74C6-C887-D76E-B762E40658C4}"/>
              </a:ext>
            </a:extLst>
          </p:cNvPr>
          <p:cNvCxnSpPr/>
          <p:nvPr/>
        </p:nvCxnSpPr>
        <p:spPr>
          <a:xfrm rot="10800000" flipH="1">
            <a:off x="2770477" y="3066569"/>
            <a:ext cx="400800" cy="4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419;p182">
            <a:extLst>
              <a:ext uri="{FF2B5EF4-FFF2-40B4-BE49-F238E27FC236}">
                <a16:creationId xmlns:a16="http://schemas.microsoft.com/office/drawing/2014/main" id="{3323508C-1242-D88D-C817-0471B57DDCAE}"/>
              </a:ext>
            </a:extLst>
          </p:cNvPr>
          <p:cNvCxnSpPr/>
          <p:nvPr/>
        </p:nvCxnSpPr>
        <p:spPr>
          <a:xfrm>
            <a:off x="2802969" y="3561980"/>
            <a:ext cx="427500" cy="57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420;p182">
            <a:extLst>
              <a:ext uri="{FF2B5EF4-FFF2-40B4-BE49-F238E27FC236}">
                <a16:creationId xmlns:a16="http://schemas.microsoft.com/office/drawing/2014/main" id="{4584F6D5-8DA1-9829-8D8F-005E741C6044}"/>
              </a:ext>
            </a:extLst>
          </p:cNvPr>
          <p:cNvCxnSpPr/>
          <p:nvPr/>
        </p:nvCxnSpPr>
        <p:spPr>
          <a:xfrm>
            <a:off x="2785115" y="3552869"/>
            <a:ext cx="417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Google Shape;1422;p182">
            <a:extLst>
              <a:ext uri="{FF2B5EF4-FFF2-40B4-BE49-F238E27FC236}">
                <a16:creationId xmlns:a16="http://schemas.microsoft.com/office/drawing/2014/main" id="{CA0EBD20-0136-E40E-B084-9C89937495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275" y="1321031"/>
            <a:ext cx="529636" cy="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23;p182">
            <a:extLst>
              <a:ext uri="{FF2B5EF4-FFF2-40B4-BE49-F238E27FC236}">
                <a16:creationId xmlns:a16="http://schemas.microsoft.com/office/drawing/2014/main" id="{F10342A4-9F9C-7600-AD84-65915FBE3FB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7825"/>
          <a:stretch/>
        </p:blipFill>
        <p:spPr>
          <a:xfrm>
            <a:off x="2620401" y="3015718"/>
            <a:ext cx="452480" cy="4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24;p182">
            <a:extLst>
              <a:ext uri="{FF2B5EF4-FFF2-40B4-BE49-F238E27FC236}">
                <a16:creationId xmlns:a16="http://schemas.microsoft.com/office/drawing/2014/main" id="{709EA4EF-8169-446F-28A9-3EF2DFE1DE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1826" y="2143566"/>
            <a:ext cx="529636" cy="3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062AEC04-DA68-181F-87A0-67AFEBC4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6" y="39095"/>
            <a:ext cx="8915089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Asta </a:t>
            </a:r>
            <a:r>
              <a:rPr lang="en" dirty="0">
                <a:solidFill>
                  <a:schemeClr val="dk2"/>
                </a:solidFill>
              </a:rPr>
              <a:t>AutoDiscovery</a:t>
            </a:r>
            <a:endParaRPr lang="en-US" dirty="0"/>
          </a:p>
        </p:txBody>
      </p:sp>
      <p:sp>
        <p:nvSpPr>
          <p:cNvPr id="33" name="Google Shape;469;p58">
            <a:extLst>
              <a:ext uri="{FF2B5EF4-FFF2-40B4-BE49-F238E27FC236}">
                <a16:creationId xmlns:a16="http://schemas.microsoft.com/office/drawing/2014/main" id="{D7DF9FD3-C4D6-8F1F-63AE-EA4A6D0D2F5A}"/>
              </a:ext>
            </a:extLst>
          </p:cNvPr>
          <p:cNvSpPr txBox="1"/>
          <p:nvPr/>
        </p:nvSpPr>
        <p:spPr>
          <a:xfrm>
            <a:off x="4182909" y="1150730"/>
            <a:ext cx="4741800" cy="1046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The</a:t>
            </a:r>
            <a:r>
              <a:rPr lang="en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ratio of hyper-phosphorylated tau burden</a:t>
            </a:r>
            <a:r>
              <a:rPr lang="en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in deep (layers 5–6) versus superficial (layers 1–4) cortical bins (gradient_ratio) is a significant positive predictor of dementia status independent of APOE ε4 carrier status.</a:t>
            </a:r>
            <a:endParaRPr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2" name="kyle2-cropped-nicely">
            <a:hlinkClick r:id="" action="ppaction://media"/>
            <a:extLst>
              <a:ext uri="{FF2B5EF4-FFF2-40B4-BE49-F238E27FC236}">
                <a16:creationId xmlns:a16="http://schemas.microsoft.com/office/drawing/2014/main" id="{1D5D09E5-4A3F-A024-2724-9BE48A9F7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3552" r="13683"/>
          <a:stretch>
            <a:fillRect/>
          </a:stretch>
        </p:blipFill>
        <p:spPr>
          <a:xfrm>
            <a:off x="4725381" y="2279375"/>
            <a:ext cx="3656855" cy="28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8734-3D6E-4645-42D6-EFC907AF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9344-D9BE-C3EE-67C3-FA4EEB9A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Categories of Outer-Loop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25FFB-BBCA-A1F3-8596-E7D1F3112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05" y="2708185"/>
            <a:ext cx="8754900" cy="159504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Open-Ended</a:t>
            </a:r>
          </a:p>
          <a:p>
            <a:pPr lvl="1"/>
            <a:r>
              <a:rPr lang="en-US" dirty="0"/>
              <a:t>Unknown/vague search space</a:t>
            </a:r>
          </a:p>
          <a:p>
            <a:pPr lvl="1"/>
            <a:r>
              <a:rPr lang="en-US" dirty="0"/>
              <a:t>Unknown metric</a:t>
            </a:r>
          </a:p>
          <a:p>
            <a:pPr lvl="1"/>
            <a:r>
              <a:rPr lang="en-US" dirty="0"/>
              <a:t>experiments may </a:t>
            </a:r>
            <a:r>
              <a:rPr lang="en-US" b="1" dirty="0">
                <a:solidFill>
                  <a:srgbClr val="FF0000"/>
                </a:solidFill>
              </a:rPr>
              <a:t>spark new lines of enquiry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representation of the solution </a:t>
            </a:r>
            <a:r>
              <a:rPr lang="en-US" dirty="0"/>
              <a:t>is evolving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41F72-C459-08FB-D6A0-CF9162438954}"/>
              </a:ext>
            </a:extLst>
          </p:cNvPr>
          <p:cNvSpPr txBox="1"/>
          <p:nvPr/>
        </p:nvSpPr>
        <p:spPr>
          <a:xfrm>
            <a:off x="4885981" y="1242562"/>
            <a:ext cx="3316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“Find the equation best fitting this data”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02E811C-2634-DC4E-A8DF-B6FADB4AA8F8}"/>
              </a:ext>
            </a:extLst>
          </p:cNvPr>
          <p:cNvSpPr/>
          <p:nvPr/>
        </p:nvSpPr>
        <p:spPr>
          <a:xfrm>
            <a:off x="4837854" y="1235687"/>
            <a:ext cx="3313841" cy="295633"/>
          </a:xfrm>
          <a:prstGeom prst="wedgeRoundRectCallout">
            <a:avLst>
              <a:gd name="adj1" fmla="val -63987"/>
              <a:gd name="adj2" fmla="val 113663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07C3EB-2813-821B-A101-92B27CC4F8AF}"/>
              </a:ext>
            </a:extLst>
          </p:cNvPr>
          <p:cNvSpPr txBox="1">
            <a:spLocks/>
          </p:cNvSpPr>
          <p:nvPr/>
        </p:nvSpPr>
        <p:spPr>
          <a:xfrm>
            <a:off x="46673" y="688656"/>
            <a:ext cx="3984983" cy="159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Systematic Search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Well-defined search space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clear metric</a:t>
            </a:r>
            <a:endParaRPr lang="en-US" dirty="0"/>
          </a:p>
          <a:p>
            <a:pPr lvl="1"/>
            <a:r>
              <a:rPr lang="en-US" dirty="0"/>
              <a:t>Allows </a:t>
            </a:r>
            <a:r>
              <a:rPr lang="en-US" b="1" dirty="0">
                <a:solidFill>
                  <a:srgbClr val="FF0000"/>
                </a:solidFill>
              </a:rPr>
              <a:t>algorithmic control 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8CEA8-6225-7E02-6FE5-89E76B4CA0F0}"/>
              </a:ext>
            </a:extLst>
          </p:cNvPr>
          <p:cNvSpPr txBox="1"/>
          <p:nvPr/>
        </p:nvSpPr>
        <p:spPr>
          <a:xfrm>
            <a:off x="5115899" y="3231052"/>
            <a:ext cx="3579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persuadable are language models?”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39C9EF-C6A9-1EA1-BEBD-C6B896D9FCAC}"/>
              </a:ext>
            </a:extLst>
          </p:cNvPr>
          <p:cNvSpPr/>
          <p:nvPr/>
        </p:nvSpPr>
        <p:spPr>
          <a:xfrm>
            <a:off x="5074694" y="3197788"/>
            <a:ext cx="3520516" cy="295633"/>
          </a:xfrm>
          <a:prstGeom prst="wedgeRoundRectCallout">
            <a:avLst>
              <a:gd name="adj1" fmla="val -63987"/>
              <a:gd name="adj2" fmla="val 113663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E7289-7D28-9AF7-578F-04ABDFDD3082}"/>
              </a:ext>
            </a:extLst>
          </p:cNvPr>
          <p:cNvSpPr txBox="1"/>
          <p:nvPr/>
        </p:nvSpPr>
        <p:spPr>
          <a:xfrm>
            <a:off x="4526666" y="729456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Search within a well-defined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73AC5-4EEB-6187-4C9B-1D75055E0C7E}"/>
              </a:ext>
            </a:extLst>
          </p:cNvPr>
          <p:cNvSpPr txBox="1"/>
          <p:nvPr/>
        </p:nvSpPr>
        <p:spPr>
          <a:xfrm>
            <a:off x="5224773" y="2752932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Define the box itself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EBC9E-FEE1-5FF3-A5CA-0362B358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74" y="3697999"/>
            <a:ext cx="1876006" cy="1241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ECF7DF-9582-6976-73F6-4AE64A6940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549" y="1550339"/>
            <a:ext cx="1147798" cy="9712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80FDD9-D4A3-AAB7-508C-282C5ED90890}"/>
              </a:ext>
            </a:extLst>
          </p:cNvPr>
          <p:cNvSpPr/>
          <p:nvPr/>
        </p:nvSpPr>
        <p:spPr>
          <a:xfrm>
            <a:off x="175125" y="688656"/>
            <a:ext cx="5410512" cy="17447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93827E-6 L -0.00052 0.39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91803" y="1437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dirty="0"/>
              <a:t>More Realistic Picture</a:t>
            </a:r>
            <a:endParaRPr dirty="0"/>
          </a:p>
        </p:txBody>
      </p:sp>
      <p:sp>
        <p:nvSpPr>
          <p:cNvPr id="380" name="Google Shape;380;p54"/>
          <p:cNvSpPr txBox="1"/>
          <p:nvPr/>
        </p:nvSpPr>
        <p:spPr>
          <a:xfrm>
            <a:off x="3294403" y="1368080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1692067" y="1686529"/>
            <a:ext cx="3843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Reflection, lit review,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spotting, update design/objectives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3294403" y="2358132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1692067" y="2663185"/>
            <a:ext cx="3843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Reflection, lit review,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spotting, update design/objectives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3294403" y="3418363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4"/>
          <p:cNvSpPr/>
          <p:nvPr/>
        </p:nvSpPr>
        <p:spPr>
          <a:xfrm>
            <a:off x="3582824" y="1648599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3582824" y="2143625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4"/>
          <p:cNvSpPr/>
          <p:nvPr/>
        </p:nvSpPr>
        <p:spPr>
          <a:xfrm>
            <a:off x="3582824" y="2692940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4"/>
          <p:cNvSpPr/>
          <p:nvPr/>
        </p:nvSpPr>
        <p:spPr>
          <a:xfrm>
            <a:off x="3582824" y="3187966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3582824" y="1141021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3163373" y="841485"/>
            <a:ext cx="1633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mission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54"/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1262376" y="1640225"/>
            <a:ext cx="341387" cy="5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1713" y="1099185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1713" y="2115635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044" y="3187966"/>
            <a:ext cx="527755" cy="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1268492" y="2570579"/>
            <a:ext cx="341387" cy="57735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3582824" y="3971882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5">
            <a:alphaModFix/>
          </a:blip>
          <a:srcRect l="9099"/>
          <a:stretch/>
        </p:blipFill>
        <p:spPr>
          <a:xfrm>
            <a:off x="3626586" y="4276978"/>
            <a:ext cx="545727" cy="83688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8" name="Google Shape;398;p54"/>
          <p:cNvSpPr txBox="1"/>
          <p:nvPr/>
        </p:nvSpPr>
        <p:spPr>
          <a:xfrm>
            <a:off x="3519778" y="3204647"/>
            <a:ext cx="71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4"/>
          <p:cNvSpPr txBox="1"/>
          <p:nvPr/>
        </p:nvSpPr>
        <p:spPr>
          <a:xfrm>
            <a:off x="6215923" y="4301323"/>
            <a:ext cx="23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≈ coding agent(s)</a:t>
            </a:r>
            <a:endParaRPr/>
          </a:p>
        </p:txBody>
      </p:sp>
      <p:sp>
        <p:nvSpPr>
          <p:cNvPr id="400" name="Google Shape;400;p54"/>
          <p:cNvSpPr/>
          <p:nvPr/>
        </p:nvSpPr>
        <p:spPr>
          <a:xfrm>
            <a:off x="6428935" y="766689"/>
            <a:ext cx="1085700" cy="3402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304796" y="3637838"/>
            <a:ext cx="23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≈ research agent</a:t>
            </a:r>
            <a:endParaRPr/>
          </a:p>
        </p:txBody>
      </p:sp>
      <p:sp>
        <p:nvSpPr>
          <p:cNvPr id="402" name="Google Shape;402;p54"/>
          <p:cNvSpPr/>
          <p:nvPr/>
        </p:nvSpPr>
        <p:spPr>
          <a:xfrm>
            <a:off x="856334" y="1491175"/>
            <a:ext cx="1085700" cy="1997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391;p54">
            <a:extLst>
              <a:ext uri="{FF2B5EF4-FFF2-40B4-BE49-F238E27FC236}">
                <a16:creationId xmlns:a16="http://schemas.microsoft.com/office/drawing/2014/main" id="{D3A3C58F-A18F-89D1-04C4-EF5B484EF6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710" r="25867" b="40298"/>
          <a:stretch/>
        </p:blipFill>
        <p:spPr>
          <a:xfrm>
            <a:off x="2768344" y="766689"/>
            <a:ext cx="341387" cy="577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02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67881A68-99B5-673D-7F01-12A9FCE0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>
            <a:extLst>
              <a:ext uri="{FF2B5EF4-FFF2-40B4-BE49-F238E27FC236}">
                <a16:creationId xmlns:a16="http://schemas.microsoft.com/office/drawing/2014/main" id="{16A04EEB-8414-16E0-FB29-BBCF0859E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803" y="1437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dirty="0"/>
              <a:t>Open-Ended Search: AutoPanda</a:t>
            </a:r>
            <a:endParaRPr dirty="0"/>
          </a:p>
        </p:txBody>
      </p:sp>
      <p:sp>
        <p:nvSpPr>
          <p:cNvPr id="380" name="Google Shape;380;p54">
            <a:extLst>
              <a:ext uri="{FF2B5EF4-FFF2-40B4-BE49-F238E27FC236}">
                <a16:creationId xmlns:a16="http://schemas.microsoft.com/office/drawing/2014/main" id="{82294143-B9E3-D937-53EC-599E7DA33FC2}"/>
              </a:ext>
            </a:extLst>
          </p:cNvPr>
          <p:cNvSpPr txBox="1"/>
          <p:nvPr/>
        </p:nvSpPr>
        <p:spPr>
          <a:xfrm>
            <a:off x="2647073" y="1397719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4">
            <a:extLst>
              <a:ext uri="{FF2B5EF4-FFF2-40B4-BE49-F238E27FC236}">
                <a16:creationId xmlns:a16="http://schemas.microsoft.com/office/drawing/2014/main" id="{D9622FA2-20AA-49BB-97B7-AEC7921B0923}"/>
              </a:ext>
            </a:extLst>
          </p:cNvPr>
          <p:cNvSpPr txBox="1"/>
          <p:nvPr/>
        </p:nvSpPr>
        <p:spPr>
          <a:xfrm>
            <a:off x="1044737" y="1870894"/>
            <a:ext cx="3843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Think of a good follow-up experiment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>
            <a:extLst>
              <a:ext uri="{FF2B5EF4-FFF2-40B4-BE49-F238E27FC236}">
                <a16:creationId xmlns:a16="http://schemas.microsoft.com/office/drawing/2014/main" id="{9338AE2D-3CF8-7DDF-C519-4125C52FE4E6}"/>
              </a:ext>
            </a:extLst>
          </p:cNvPr>
          <p:cNvSpPr txBox="1"/>
          <p:nvPr/>
        </p:nvSpPr>
        <p:spPr>
          <a:xfrm>
            <a:off x="2647073" y="2387771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4">
            <a:extLst>
              <a:ext uri="{FF2B5EF4-FFF2-40B4-BE49-F238E27FC236}">
                <a16:creationId xmlns:a16="http://schemas.microsoft.com/office/drawing/2014/main" id="{DA6441B1-5AE3-6E30-4F41-1F7533E67B27}"/>
              </a:ext>
            </a:extLst>
          </p:cNvPr>
          <p:cNvSpPr txBox="1"/>
          <p:nvPr/>
        </p:nvSpPr>
        <p:spPr>
          <a:xfrm>
            <a:off x="2647073" y="3448002"/>
            <a:ext cx="3599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&lt;design, experiment, analysis, report&gt;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4">
            <a:extLst>
              <a:ext uri="{FF2B5EF4-FFF2-40B4-BE49-F238E27FC236}">
                <a16:creationId xmlns:a16="http://schemas.microsoft.com/office/drawing/2014/main" id="{48B0082A-502C-1448-7236-28363CEB4A7A}"/>
              </a:ext>
            </a:extLst>
          </p:cNvPr>
          <p:cNvSpPr/>
          <p:nvPr/>
        </p:nvSpPr>
        <p:spPr>
          <a:xfrm>
            <a:off x="2935494" y="1678238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4">
            <a:extLst>
              <a:ext uri="{FF2B5EF4-FFF2-40B4-BE49-F238E27FC236}">
                <a16:creationId xmlns:a16="http://schemas.microsoft.com/office/drawing/2014/main" id="{56A70762-FB6E-1088-2A99-AD779BD562E7}"/>
              </a:ext>
            </a:extLst>
          </p:cNvPr>
          <p:cNvSpPr/>
          <p:nvPr/>
        </p:nvSpPr>
        <p:spPr>
          <a:xfrm>
            <a:off x="2935494" y="2173264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4">
            <a:extLst>
              <a:ext uri="{FF2B5EF4-FFF2-40B4-BE49-F238E27FC236}">
                <a16:creationId xmlns:a16="http://schemas.microsoft.com/office/drawing/2014/main" id="{BB5C8D67-F42D-448D-00D7-88816F51D9AE}"/>
              </a:ext>
            </a:extLst>
          </p:cNvPr>
          <p:cNvSpPr/>
          <p:nvPr/>
        </p:nvSpPr>
        <p:spPr>
          <a:xfrm>
            <a:off x="2935494" y="2722579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4">
            <a:extLst>
              <a:ext uri="{FF2B5EF4-FFF2-40B4-BE49-F238E27FC236}">
                <a16:creationId xmlns:a16="http://schemas.microsoft.com/office/drawing/2014/main" id="{77ADBDBF-BF90-6651-6321-F6384AE2E99D}"/>
              </a:ext>
            </a:extLst>
          </p:cNvPr>
          <p:cNvSpPr/>
          <p:nvPr/>
        </p:nvSpPr>
        <p:spPr>
          <a:xfrm>
            <a:off x="2935494" y="3217605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4">
            <a:extLst>
              <a:ext uri="{FF2B5EF4-FFF2-40B4-BE49-F238E27FC236}">
                <a16:creationId xmlns:a16="http://schemas.microsoft.com/office/drawing/2014/main" id="{E35AA3D9-6EC0-09BE-932F-DC07B66857BA}"/>
              </a:ext>
            </a:extLst>
          </p:cNvPr>
          <p:cNvSpPr/>
          <p:nvPr/>
        </p:nvSpPr>
        <p:spPr>
          <a:xfrm>
            <a:off x="2935494" y="1170660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4">
            <a:extLst>
              <a:ext uri="{FF2B5EF4-FFF2-40B4-BE49-F238E27FC236}">
                <a16:creationId xmlns:a16="http://schemas.microsoft.com/office/drawing/2014/main" id="{4A064489-9478-1E84-B8FD-5824B4979C18}"/>
              </a:ext>
            </a:extLst>
          </p:cNvPr>
          <p:cNvSpPr txBox="1"/>
          <p:nvPr/>
        </p:nvSpPr>
        <p:spPr>
          <a:xfrm>
            <a:off x="2516043" y="871124"/>
            <a:ext cx="1633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mission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>
            <a:extLst>
              <a:ext uri="{FF2B5EF4-FFF2-40B4-BE49-F238E27FC236}">
                <a16:creationId xmlns:a16="http://schemas.microsoft.com/office/drawing/2014/main" id="{EA96ED8E-D152-4636-10E9-BAC9C5D430F3}"/>
              </a:ext>
            </a:extLst>
          </p:cNvPr>
          <p:cNvSpPr/>
          <p:nvPr/>
        </p:nvSpPr>
        <p:spPr>
          <a:xfrm>
            <a:off x="2877575" y="3957068"/>
            <a:ext cx="589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4">
            <a:extLst>
              <a:ext uri="{FF2B5EF4-FFF2-40B4-BE49-F238E27FC236}">
                <a16:creationId xmlns:a16="http://schemas.microsoft.com/office/drawing/2014/main" id="{5441F16C-915A-085C-E21E-FCF304D15B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099"/>
          <a:stretch/>
        </p:blipFill>
        <p:spPr>
          <a:xfrm>
            <a:off x="2979267" y="4210002"/>
            <a:ext cx="545727" cy="83688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8" name="Google Shape;398;p54">
            <a:extLst>
              <a:ext uri="{FF2B5EF4-FFF2-40B4-BE49-F238E27FC236}">
                <a16:creationId xmlns:a16="http://schemas.microsoft.com/office/drawing/2014/main" id="{EA83FD90-2B8B-77B4-D86F-77B15A7C0F5A}"/>
              </a:ext>
            </a:extLst>
          </p:cNvPr>
          <p:cNvSpPr txBox="1"/>
          <p:nvPr/>
        </p:nvSpPr>
        <p:spPr>
          <a:xfrm>
            <a:off x="2872448" y="3234286"/>
            <a:ext cx="71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81;p54">
            <a:extLst>
              <a:ext uri="{FF2B5EF4-FFF2-40B4-BE49-F238E27FC236}">
                <a16:creationId xmlns:a16="http://schemas.microsoft.com/office/drawing/2014/main" id="{76E070EE-87F1-3AFF-A4FD-C3D6EC2DE555}"/>
              </a:ext>
            </a:extLst>
          </p:cNvPr>
          <p:cNvSpPr txBox="1"/>
          <p:nvPr/>
        </p:nvSpPr>
        <p:spPr>
          <a:xfrm>
            <a:off x="1044737" y="2887268"/>
            <a:ext cx="3843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Think of a good follow-up experiment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2F99B695-722A-8580-20C2-9AA7347A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03" y="778250"/>
            <a:ext cx="675540" cy="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A97444-67FB-26A5-56AF-132665B9675F}"/>
              </a:ext>
            </a:extLst>
          </p:cNvPr>
          <p:cNvGrpSpPr>
            <a:grpSpLocks noChangeAspect="1"/>
          </p:cNvGrpSpPr>
          <p:nvPr/>
        </p:nvGrpSpPr>
        <p:grpSpPr>
          <a:xfrm>
            <a:off x="5889272" y="1046237"/>
            <a:ext cx="1553904" cy="828801"/>
            <a:chOff x="6474881" y="1661585"/>
            <a:chExt cx="1899548" cy="10131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CD5586-DA7F-6702-2082-2601ED9F17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4881" y="1661585"/>
              <a:ext cx="1899548" cy="1013156"/>
              <a:chOff x="6095883" y="1634899"/>
              <a:chExt cx="2891558" cy="154226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CF0DB56-9CA1-CF89-6851-7AE42F3183EF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C656F3-9190-2452-FCC5-350FA8247012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913EB3-0F03-EFAE-B9E8-029DA04708DE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19C8A03-8BE5-45B4-E984-6287B9C15B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FD7653C-D124-AC6E-70DA-59187D45AC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9D51552-0882-26A5-E2F7-67DDC2793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6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D88DD1A8-8265-6275-E1E6-25392EBE6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CB0691-8E78-69B7-4A31-02079E70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5444" t="28323" r="27168" b="29187"/>
            <a:stretch>
              <a:fillRect/>
            </a:stretch>
          </p:blipFill>
          <p:spPr>
            <a:xfrm>
              <a:off x="6761929" y="1939961"/>
              <a:ext cx="446623" cy="4004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A68A27-93DE-E696-046F-37C9DF5B29BF}"/>
              </a:ext>
            </a:extLst>
          </p:cNvPr>
          <p:cNvGrpSpPr>
            <a:grpSpLocks noChangeAspect="1"/>
          </p:cNvGrpSpPr>
          <p:nvPr/>
        </p:nvGrpSpPr>
        <p:grpSpPr>
          <a:xfrm>
            <a:off x="5889272" y="2000544"/>
            <a:ext cx="1553904" cy="828801"/>
            <a:chOff x="6474881" y="1661585"/>
            <a:chExt cx="1899548" cy="10131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B39409-2195-B178-9DCF-B6EC5200F0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4881" y="1661585"/>
              <a:ext cx="1899548" cy="1013156"/>
              <a:chOff x="6095883" y="1634899"/>
              <a:chExt cx="2891558" cy="154226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D2C931C-48A2-8B1E-E613-A36A3B3655CE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EB71FCB-AB46-6BB4-F81F-CFFBE2AE7B63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DCBEA42-73B3-95E1-0B73-EFF81D764596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EFE8C5D-DA42-FFC0-1563-2673E21D29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D9A259F-9237-5CBB-98C7-551A39A008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B1BEA95-3BB4-8B11-63E5-457841B438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8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D6FD8360-192C-AD00-7974-832D06F040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AD08F5-4B3B-824D-4092-525C42BD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5444" t="28323" r="27168" b="29187"/>
            <a:stretch>
              <a:fillRect/>
            </a:stretch>
          </p:blipFill>
          <p:spPr>
            <a:xfrm>
              <a:off x="6761929" y="1939961"/>
              <a:ext cx="446623" cy="40046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0EE433-831F-AB3E-08D7-D3907D9FCA26}"/>
              </a:ext>
            </a:extLst>
          </p:cNvPr>
          <p:cNvGrpSpPr>
            <a:grpSpLocks noChangeAspect="1"/>
          </p:cNvGrpSpPr>
          <p:nvPr/>
        </p:nvGrpSpPr>
        <p:grpSpPr>
          <a:xfrm>
            <a:off x="5889272" y="3062968"/>
            <a:ext cx="1553904" cy="828801"/>
            <a:chOff x="6474881" y="1661585"/>
            <a:chExt cx="1899548" cy="10131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4DD0F8-F1DE-C1A0-5A25-AB9F9F345D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4881" y="1661585"/>
              <a:ext cx="1899548" cy="1013156"/>
              <a:chOff x="6095883" y="1634899"/>
              <a:chExt cx="2891558" cy="154226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908E81-73EB-F4A9-358E-5AE7B6C9BFCD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81B6088-5836-A5DE-5853-9991283EE4A9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51C8884-C09E-0746-7B3D-0C00CE9639B2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425ECC1-D821-F92F-5D38-FB2518C458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FAB6DE9-84D4-8E92-037F-AE2AF4E126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CF6F5EA-E1ED-9ACF-DDBB-C40AB23ACB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38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EF50D13D-E256-93AA-2771-0F73ACCD5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E41991-12B5-B4BF-D8E2-9364B0FF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5444" t="28323" r="27168" b="29187"/>
            <a:stretch>
              <a:fillRect/>
            </a:stretch>
          </p:blipFill>
          <p:spPr>
            <a:xfrm>
              <a:off x="6761929" y="1939961"/>
              <a:ext cx="446623" cy="40046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C89EBA-310A-5243-3474-EA383F093117}"/>
              </a:ext>
            </a:extLst>
          </p:cNvPr>
          <p:cNvGrpSpPr>
            <a:grpSpLocks noChangeAspect="1"/>
          </p:cNvGrpSpPr>
          <p:nvPr/>
        </p:nvGrpSpPr>
        <p:grpSpPr>
          <a:xfrm>
            <a:off x="470721" y="1795329"/>
            <a:ext cx="545727" cy="507578"/>
            <a:chOff x="4929447" y="2429549"/>
            <a:chExt cx="830449" cy="77239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EF8252A-D175-D6B5-A5AD-2B66D9FF93D5}"/>
                </a:ext>
              </a:extLst>
            </p:cNvPr>
            <p:cNvSpPr/>
            <p:nvPr/>
          </p:nvSpPr>
          <p:spPr bwMode="auto">
            <a:xfrm>
              <a:off x="4929447" y="2429549"/>
              <a:ext cx="830449" cy="77239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BFA1C99C-A446-0E93-D55E-FF90F96AD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667"/>
            <a:stretch>
              <a:fillRect/>
            </a:stretch>
          </p:blipFill>
          <p:spPr bwMode="auto">
            <a:xfrm>
              <a:off x="4995695" y="2463782"/>
              <a:ext cx="764201" cy="70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550FF7-872A-A5C4-44E2-AADBF4736D50}"/>
              </a:ext>
            </a:extLst>
          </p:cNvPr>
          <p:cNvGrpSpPr>
            <a:grpSpLocks noChangeAspect="1"/>
          </p:cNvGrpSpPr>
          <p:nvPr/>
        </p:nvGrpSpPr>
        <p:grpSpPr>
          <a:xfrm>
            <a:off x="488833" y="2799098"/>
            <a:ext cx="545727" cy="507578"/>
            <a:chOff x="4929447" y="2429549"/>
            <a:chExt cx="830449" cy="77239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5ED8AF9-01F1-B2E8-1B94-38D5F2A79C2D}"/>
                </a:ext>
              </a:extLst>
            </p:cNvPr>
            <p:cNvSpPr/>
            <p:nvPr/>
          </p:nvSpPr>
          <p:spPr bwMode="auto">
            <a:xfrm>
              <a:off x="4929447" y="2429549"/>
              <a:ext cx="830449" cy="77239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98C473C1-C5DC-C395-A560-3243B0EFEF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667"/>
            <a:stretch>
              <a:fillRect/>
            </a:stretch>
          </p:blipFill>
          <p:spPr bwMode="auto">
            <a:xfrm>
              <a:off x="4995695" y="2463782"/>
              <a:ext cx="764201" cy="70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D60E758-4EAB-FE5B-2BA8-6F23647670E3}"/>
              </a:ext>
            </a:extLst>
          </p:cNvPr>
          <p:cNvSpPr txBox="1"/>
          <p:nvPr/>
        </p:nvSpPr>
        <p:spPr>
          <a:xfrm>
            <a:off x="7508596" y="130890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Experiment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340FF8-A374-087C-1C10-31744549F572}"/>
              </a:ext>
            </a:extLst>
          </p:cNvPr>
          <p:cNvSpPr txBox="1"/>
          <p:nvPr/>
        </p:nvSpPr>
        <p:spPr>
          <a:xfrm>
            <a:off x="7508596" y="22745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Experiment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286489-14D3-34B4-6A5A-69ECEFDFC1DB}"/>
              </a:ext>
            </a:extLst>
          </p:cNvPr>
          <p:cNvSpPr txBox="1"/>
          <p:nvPr/>
        </p:nvSpPr>
        <p:spPr>
          <a:xfrm>
            <a:off x="7501712" y="32666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Experiment 3</a:t>
            </a:r>
          </a:p>
        </p:txBody>
      </p:sp>
    </p:spTree>
    <p:extLst>
      <p:ext uri="{BB962C8B-B14F-4D97-AF65-F5344CB8AC3E}">
        <p14:creationId xmlns:p14="http://schemas.microsoft.com/office/powerpoint/2010/main" val="16449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1" grpId="0"/>
      <p:bldP spid="382" grpId="0"/>
      <p:bldP spid="384" grpId="0"/>
      <p:bldP spid="385" grpId="0" animBg="1"/>
      <p:bldP spid="386" grpId="0" animBg="1"/>
      <p:bldP spid="387" grpId="0" animBg="1"/>
      <p:bldP spid="388" grpId="0" animBg="1"/>
      <p:bldP spid="389" grpId="0" animBg="1"/>
      <p:bldP spid="396" grpId="0" animBg="1"/>
      <p:bldP spid="398" grpId="0"/>
      <p:bldP spid="2" grpId="0"/>
      <p:bldP spid="48" grpId="0"/>
      <p:bldP spid="49" grpId="0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861D-9FCB-9060-B84D-8A726791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Open-Ended Search: What goes Wrong?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3246-B4FD-D3C6-A1B9-4BBA9E78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550" y="721842"/>
            <a:ext cx="8754900" cy="3416400"/>
          </a:xfrm>
        </p:spPr>
        <p:txBody>
          <a:bodyPr/>
          <a:lstStyle/>
          <a:p>
            <a:r>
              <a:rPr lang="en-US" sz="2000" dirty="0"/>
              <a:t>Fails to spot </a:t>
            </a:r>
            <a:r>
              <a:rPr lang="en-US" sz="2000" b="1" dirty="0">
                <a:solidFill>
                  <a:srgbClr val="FF0000"/>
                </a:solidFill>
              </a:rPr>
              <a:t>fatal flaws</a:t>
            </a:r>
          </a:p>
          <a:p>
            <a:r>
              <a:rPr lang="en-US" sz="2000" dirty="0"/>
              <a:t>Builds on </a:t>
            </a:r>
            <a:r>
              <a:rPr lang="en-US" sz="2000" b="1" dirty="0">
                <a:solidFill>
                  <a:srgbClr val="FF0000"/>
                </a:solidFill>
              </a:rPr>
              <a:t>insignificant / wrong findings </a:t>
            </a:r>
            <a:r>
              <a:rPr lang="en-US" sz="2000" dirty="0"/>
              <a:t>(compounding)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Unimaginative</a:t>
            </a:r>
            <a:r>
              <a:rPr lang="en-US" sz="2000" dirty="0"/>
              <a:t> (repetitive)</a:t>
            </a:r>
          </a:p>
          <a:p>
            <a:r>
              <a:rPr lang="en-US" sz="2000" dirty="0"/>
              <a:t>Fails to spot </a:t>
            </a:r>
            <a:r>
              <a:rPr lang="en-US" sz="2000" b="1" dirty="0">
                <a:solidFill>
                  <a:srgbClr val="FF0000"/>
                </a:solidFill>
              </a:rPr>
              <a:t>anomalies</a:t>
            </a:r>
            <a:r>
              <a:rPr lang="en-US" sz="2000" dirty="0"/>
              <a:t> and 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7236B-91E6-7F07-C04F-989F6FF606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3377" y="2338637"/>
            <a:ext cx="4018079" cy="28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BBCD-D78F-D854-1814-23F70F7A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-12175"/>
            <a:ext cx="8910818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Open-Ended Search:  The Overnight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9ECDA-0F40-B7FC-468E-82BB1AE9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25" y="847675"/>
            <a:ext cx="8054475" cy="3416400"/>
          </a:xfrm>
        </p:spPr>
        <p:txBody>
          <a:bodyPr/>
          <a:lstStyle/>
          <a:p>
            <a:r>
              <a:rPr lang="en-US" dirty="0"/>
              <a:t>User gives agent a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Agent works overnight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 results in morning and give new task</a:t>
            </a:r>
          </a:p>
        </p:txBody>
      </p:sp>
      <p:pic>
        <p:nvPicPr>
          <p:cNvPr id="4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6C54572A-CC60-0847-0DBD-F221424A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34" y="1365188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AD680-4260-25D7-4AF2-C543F3D5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2464375" y="1403456"/>
            <a:ext cx="624750" cy="560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01253-F742-B60B-3F3F-D61F954A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2464375" y="2833765"/>
            <a:ext cx="624750" cy="5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D0497-CBC3-01B4-4804-72953F91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7150" y="2707552"/>
            <a:ext cx="1174850" cy="812605"/>
          </a:xfrm>
          <a:prstGeom prst="rect">
            <a:avLst/>
          </a:prstGeom>
        </p:spPr>
      </p:pic>
      <p:grpSp>
        <p:nvGrpSpPr>
          <p:cNvPr id="8" name="Google Shape;1342;p180">
            <a:extLst>
              <a:ext uri="{FF2B5EF4-FFF2-40B4-BE49-F238E27FC236}">
                <a16:creationId xmlns:a16="http://schemas.microsoft.com/office/drawing/2014/main" id="{42A5D5A2-035F-408A-758C-FDCAA92CD58F}"/>
              </a:ext>
            </a:extLst>
          </p:cNvPr>
          <p:cNvGrpSpPr>
            <a:grpSpLocks noChangeAspect="1"/>
          </p:cNvGrpSpPr>
          <p:nvPr/>
        </p:nvGrpSpPr>
        <p:grpSpPr>
          <a:xfrm>
            <a:off x="5748974" y="2305720"/>
            <a:ext cx="1016503" cy="1421804"/>
            <a:chOff x="2004184" y="282759"/>
            <a:chExt cx="4391854" cy="6142979"/>
          </a:xfrm>
        </p:grpSpPr>
        <p:pic>
          <p:nvPicPr>
            <p:cNvPr id="9" name="Google Shape;1343;p180">
              <a:extLst>
                <a:ext uri="{FF2B5EF4-FFF2-40B4-BE49-F238E27FC236}">
                  <a16:creationId xmlns:a16="http://schemas.microsoft.com/office/drawing/2014/main" id="{0778D68F-B05B-C07A-6767-CE521F17E25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62251"/>
            <a:stretch/>
          </p:blipFill>
          <p:spPr>
            <a:xfrm>
              <a:off x="2013197" y="282759"/>
              <a:ext cx="4355169" cy="187023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1344;p180">
              <a:extLst>
                <a:ext uri="{FF2B5EF4-FFF2-40B4-BE49-F238E27FC236}">
                  <a16:creationId xmlns:a16="http://schemas.microsoft.com/office/drawing/2014/main" id="{AC0BF738-DA19-DB79-CBD2-F613520B9DE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77996"/>
            <a:stretch/>
          </p:blipFill>
          <p:spPr>
            <a:xfrm>
              <a:off x="2013196" y="2152996"/>
              <a:ext cx="4373833" cy="107234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1345;p180">
              <a:extLst>
                <a:ext uri="{FF2B5EF4-FFF2-40B4-BE49-F238E27FC236}">
                  <a16:creationId xmlns:a16="http://schemas.microsoft.com/office/drawing/2014/main" id="{AD9983B2-8448-079D-654E-B4B9A9FBB51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60838"/>
            <a:stretch/>
          </p:blipFill>
          <p:spPr>
            <a:xfrm>
              <a:off x="2013195" y="3225337"/>
              <a:ext cx="4373832" cy="190854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" name="Google Shape;1346;p180">
              <a:extLst>
                <a:ext uri="{FF2B5EF4-FFF2-40B4-BE49-F238E27FC236}">
                  <a16:creationId xmlns:a16="http://schemas.microsoft.com/office/drawing/2014/main" id="{39965B9B-0EF8-997A-45B8-4301491D95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13193" y="5133884"/>
              <a:ext cx="4377251" cy="12918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13" name="Google Shape;1347;p180">
              <a:extLst>
                <a:ext uri="{FF2B5EF4-FFF2-40B4-BE49-F238E27FC236}">
                  <a16:creationId xmlns:a16="http://schemas.microsoft.com/office/drawing/2014/main" id="{20D4F9A0-F8CE-913A-662E-4E1EF225DE8A}"/>
                </a:ext>
              </a:extLst>
            </p:cNvPr>
            <p:cNvGrpSpPr/>
            <p:nvPr/>
          </p:nvGrpSpPr>
          <p:grpSpPr>
            <a:xfrm>
              <a:off x="2004184" y="2119687"/>
              <a:ext cx="4364182" cy="99927"/>
              <a:chOff x="2004184" y="2119687"/>
              <a:chExt cx="4364182" cy="99927"/>
            </a:xfrm>
          </p:grpSpPr>
          <p:sp>
            <p:nvSpPr>
              <p:cNvPr id="20" name="Google Shape;1348;p180">
                <a:extLst>
                  <a:ext uri="{FF2B5EF4-FFF2-40B4-BE49-F238E27FC236}">
                    <a16:creationId xmlns:a16="http://schemas.microsoft.com/office/drawing/2014/main" id="{6F3BAD38-B01A-D0C4-6AA1-7D556794A120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Google Shape;1349;p180">
                <a:extLst>
                  <a:ext uri="{FF2B5EF4-FFF2-40B4-BE49-F238E27FC236}">
                    <a16:creationId xmlns:a16="http://schemas.microsoft.com/office/drawing/2014/main" id="{5652E0A2-998D-8925-E8AB-FE42B77D6B5F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" name="Google Shape;1350;p180">
              <a:extLst>
                <a:ext uri="{FF2B5EF4-FFF2-40B4-BE49-F238E27FC236}">
                  <a16:creationId xmlns:a16="http://schemas.microsoft.com/office/drawing/2014/main" id="{B80E7773-5347-D4E9-B015-05E1C07F408E}"/>
                </a:ext>
              </a:extLst>
            </p:cNvPr>
            <p:cNvGrpSpPr/>
            <p:nvPr/>
          </p:nvGrpSpPr>
          <p:grpSpPr>
            <a:xfrm>
              <a:off x="2004184" y="3160044"/>
              <a:ext cx="4364182" cy="99927"/>
              <a:chOff x="2004184" y="2119687"/>
              <a:chExt cx="4364182" cy="99927"/>
            </a:xfrm>
          </p:grpSpPr>
          <p:sp>
            <p:nvSpPr>
              <p:cNvPr id="18" name="Google Shape;1351;p180">
                <a:extLst>
                  <a:ext uri="{FF2B5EF4-FFF2-40B4-BE49-F238E27FC236}">
                    <a16:creationId xmlns:a16="http://schemas.microsoft.com/office/drawing/2014/main" id="{96F34A6A-5A34-BD73-EEEF-043DE31E5050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Google Shape;1352;p180">
                <a:extLst>
                  <a:ext uri="{FF2B5EF4-FFF2-40B4-BE49-F238E27FC236}">
                    <a16:creationId xmlns:a16="http://schemas.microsoft.com/office/drawing/2014/main" id="{B3785BD9-C1DA-3436-2EF2-11CC50C705AD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5" name="Google Shape;1353;p180">
              <a:extLst>
                <a:ext uri="{FF2B5EF4-FFF2-40B4-BE49-F238E27FC236}">
                  <a16:creationId xmlns:a16="http://schemas.microsoft.com/office/drawing/2014/main" id="{18BE2845-D902-DA11-E8F0-13463E2BAD99}"/>
                </a:ext>
              </a:extLst>
            </p:cNvPr>
            <p:cNvGrpSpPr/>
            <p:nvPr/>
          </p:nvGrpSpPr>
          <p:grpSpPr>
            <a:xfrm>
              <a:off x="2031856" y="5085454"/>
              <a:ext cx="4364182" cy="99927"/>
              <a:chOff x="2004184" y="2119687"/>
              <a:chExt cx="4364182" cy="99927"/>
            </a:xfrm>
          </p:grpSpPr>
          <p:sp>
            <p:nvSpPr>
              <p:cNvPr id="16" name="Google Shape;1354;p180">
                <a:extLst>
                  <a:ext uri="{FF2B5EF4-FFF2-40B4-BE49-F238E27FC236}">
                    <a16:creationId xmlns:a16="http://schemas.microsoft.com/office/drawing/2014/main" id="{94DA8968-FBF4-3B13-B33B-FD6F26D562D8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Google Shape;1355;p180">
                <a:extLst>
                  <a:ext uri="{FF2B5EF4-FFF2-40B4-BE49-F238E27FC236}">
                    <a16:creationId xmlns:a16="http://schemas.microsoft.com/office/drawing/2014/main" id="{F41992D5-0DB1-7640-5902-6492EF9203C6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CB7D4ED-538A-13A8-6368-4C7D70F95CF3}"/>
              </a:ext>
            </a:extLst>
          </p:cNvPr>
          <p:cNvSpPr/>
          <p:nvPr/>
        </p:nvSpPr>
        <p:spPr>
          <a:xfrm>
            <a:off x="4798828" y="2815841"/>
            <a:ext cx="723318" cy="436734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6FBD87-A195-2BF9-833D-689E832C38D7}"/>
              </a:ext>
            </a:extLst>
          </p:cNvPr>
          <p:cNvSpPr/>
          <p:nvPr/>
        </p:nvSpPr>
        <p:spPr>
          <a:xfrm>
            <a:off x="7036114" y="2227032"/>
            <a:ext cx="1306900" cy="15004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EA0F5-69B2-4FBD-3EE0-699A2F64FDA0}"/>
              </a:ext>
            </a:extLst>
          </p:cNvPr>
          <p:cNvSpPr txBox="1"/>
          <p:nvPr/>
        </p:nvSpPr>
        <p:spPr>
          <a:xfrm>
            <a:off x="7036114" y="2254241"/>
            <a:ext cx="1306900" cy="166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Task: How persuadable is Claude?</a:t>
            </a:r>
          </a:p>
          <a:p>
            <a:endParaRPr lang="en-US" sz="788" dirty="0"/>
          </a:p>
          <a:p>
            <a:r>
              <a:rPr lang="en-US" sz="788" b="1" u="sng" dirty="0"/>
              <a:t>Experiment 1 </a:t>
            </a:r>
            <a:r>
              <a:rPr lang="en-US" sz="788" dirty="0"/>
              <a:t>(</a:t>
            </a:r>
            <a:r>
              <a:rPr lang="en-US" sz="788" u="sng" dirty="0">
                <a:solidFill>
                  <a:srgbClr val="0070C0"/>
                </a:solidFill>
              </a:rPr>
              <a:t>report</a:t>
            </a:r>
            <a:r>
              <a:rPr lang="en-US" sz="788" dirty="0"/>
              <a:t>, </a:t>
            </a:r>
            <a:r>
              <a:rPr lang="en-US" sz="788" u="sng" dirty="0">
                <a:solidFill>
                  <a:srgbClr val="0070C0"/>
                </a:solidFill>
              </a:rPr>
              <a:t>code</a:t>
            </a:r>
            <a:r>
              <a:rPr lang="en-US" sz="788" dirty="0"/>
              <a:t>, </a:t>
            </a:r>
            <a:r>
              <a:rPr lang="en-US" sz="788" u="sng" dirty="0">
                <a:solidFill>
                  <a:srgbClr val="0070C0"/>
                </a:solidFill>
              </a:rPr>
              <a:t>data</a:t>
            </a:r>
            <a:r>
              <a:rPr lang="en-US" sz="788" dirty="0"/>
              <a:t>)</a:t>
            </a:r>
          </a:p>
          <a:p>
            <a:endParaRPr lang="en-US" sz="788" dirty="0"/>
          </a:p>
          <a:p>
            <a:r>
              <a:rPr lang="en-US" sz="788" dirty="0"/>
              <a:t>Task: …</a:t>
            </a:r>
          </a:p>
          <a:p>
            <a:r>
              <a:rPr lang="en-US" sz="788" dirty="0"/>
              <a:t>Approach: …</a:t>
            </a:r>
          </a:p>
          <a:p>
            <a:r>
              <a:rPr lang="en-US" sz="788" dirty="0"/>
              <a:t>Findings: …</a:t>
            </a:r>
          </a:p>
          <a:p>
            <a:endParaRPr lang="en-US" sz="788" dirty="0"/>
          </a:p>
          <a:p>
            <a:r>
              <a:rPr lang="en-US" sz="788" dirty="0"/>
              <a:t>Suggested next step: …</a:t>
            </a:r>
          </a:p>
          <a:p>
            <a:endParaRPr lang="en-US" sz="788" dirty="0"/>
          </a:p>
          <a:p>
            <a:endParaRPr lang="en-US" sz="788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21F604-A71F-F268-0B69-A08EEB98FBCA}"/>
              </a:ext>
            </a:extLst>
          </p:cNvPr>
          <p:cNvSpPr txBox="1"/>
          <p:nvPr/>
        </p:nvSpPr>
        <p:spPr>
          <a:xfrm>
            <a:off x="7237534" y="1963637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Logbook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5AD1F48-C118-B752-4EAE-7E80D1D04B0B}"/>
              </a:ext>
            </a:extLst>
          </p:cNvPr>
          <p:cNvSpPr/>
          <p:nvPr/>
        </p:nvSpPr>
        <p:spPr>
          <a:xfrm>
            <a:off x="6811926" y="2485699"/>
            <a:ext cx="1041990" cy="264589"/>
          </a:xfrm>
          <a:custGeom>
            <a:avLst/>
            <a:gdLst>
              <a:gd name="connsiteX0" fmla="*/ 1041990 w 1041990"/>
              <a:gd name="connsiteY0" fmla="*/ 158264 h 264589"/>
              <a:gd name="connsiteX1" fmla="*/ 609600 w 1041990"/>
              <a:gd name="connsiteY1" fmla="*/ 2320 h 264589"/>
              <a:gd name="connsiteX2" fmla="*/ 0 w 1041990"/>
              <a:gd name="connsiteY2" fmla="*/ 264589 h 2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990" h="264589">
                <a:moveTo>
                  <a:pt x="1041990" y="158264"/>
                </a:moveTo>
                <a:cubicBezTo>
                  <a:pt x="912627" y="71431"/>
                  <a:pt x="783265" y="-15401"/>
                  <a:pt x="609600" y="2320"/>
                </a:cubicBezTo>
                <a:cubicBezTo>
                  <a:pt x="435935" y="20041"/>
                  <a:pt x="217967" y="142315"/>
                  <a:pt x="0" y="26458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6EC6A99B-CDD7-3B09-8BF2-5470678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34" y="4232866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323BBA-0BB2-1A65-CFDE-C2A55C6C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2464375" y="4271134"/>
            <a:ext cx="624750" cy="5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424C-1850-271B-4A8B-6FA09190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C11F-9802-2FAB-0873-DB6C9CCB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98" y="11887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497C-EDCE-B2D5-DFD2-E9643CB22C77}"/>
              </a:ext>
            </a:extLst>
          </p:cNvPr>
          <p:cNvSpPr txBox="1"/>
          <p:nvPr/>
        </p:nvSpPr>
        <p:spPr>
          <a:xfrm>
            <a:off x="1247354" y="107825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srgbClr val="0070C0"/>
                </a:solidFill>
                <a:ea typeface="+mn-ea"/>
                <a:cs typeface="+mn-cs"/>
              </a:rPr>
              <a:t>How persuadable is Claude?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0F7463E-E968-BA0C-6283-F4C7F6B9B302}"/>
              </a:ext>
            </a:extLst>
          </p:cNvPr>
          <p:cNvSpPr/>
          <p:nvPr/>
        </p:nvSpPr>
        <p:spPr>
          <a:xfrm>
            <a:off x="5700064" y="1098598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15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E848CD65-9DA7-F5EC-F282-907D2C3A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9" y="1032035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8E609-8864-D4AA-D162-194D0584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6341715" y="967421"/>
            <a:ext cx="624750" cy="560181"/>
          </a:xfrm>
          <a:prstGeom prst="rect">
            <a:avLst/>
          </a:prstGeom>
        </p:spPr>
      </p:pic>
      <p:pic>
        <p:nvPicPr>
          <p:cNvPr id="30" name="Picture 2" descr="Date calendar cartoon Royalty Free Vector Image">
            <a:extLst>
              <a:ext uri="{FF2B5EF4-FFF2-40B4-BE49-F238E27FC236}">
                <a16:creationId xmlns:a16="http://schemas.microsoft.com/office/drawing/2014/main" id="{0A49B850-8EA8-FA6C-9687-E7EEDF51F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>
            <a:fillRect/>
          </a:stretch>
        </p:blipFill>
        <p:spPr bwMode="auto">
          <a:xfrm>
            <a:off x="1700785" y="173640"/>
            <a:ext cx="704255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533025-4FA4-81EB-1BE1-013FA2B088CA}"/>
              </a:ext>
            </a:extLst>
          </p:cNvPr>
          <p:cNvSpPr txBox="1"/>
          <p:nvPr/>
        </p:nvSpPr>
        <p:spPr>
          <a:xfrm>
            <a:off x="1635225" y="322247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0000"/>
                </a:solidFill>
                <a:ea typeface="+mn-ea"/>
                <a:cs typeface="+mn-cs"/>
              </a:rPr>
              <a:t>✘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5EC5B2-39F2-6B46-1788-D34A1CDBE898}"/>
              </a:ext>
            </a:extLst>
          </p:cNvPr>
          <p:cNvSpPr/>
          <p:nvPr/>
        </p:nvSpPr>
        <p:spPr>
          <a:xfrm>
            <a:off x="7437854" y="107125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srgbClr val="FAF2E9"/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64674-C307-EF25-9603-4F7B2B1C678D}"/>
              </a:ext>
            </a:extLst>
          </p:cNvPr>
          <p:cNvSpPr txBox="1"/>
          <p:nvPr/>
        </p:nvSpPr>
        <p:spPr>
          <a:xfrm>
            <a:off x="7437854" y="1098466"/>
            <a:ext cx="1306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Task: How persuadable is Claude?</a:t>
            </a:r>
          </a:p>
          <a:p>
            <a:pPr defTabSz="685800">
              <a:buClrTx/>
            </a:pPr>
            <a:endParaRPr lang="en-US" sz="1000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endParaRPr lang="en-US" sz="1000" kern="1200" dirty="0">
              <a:solidFill>
                <a:srgbClr val="0A3235"/>
              </a:solidFill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38F593-A689-BBA7-7CB9-AC7F3061F470}"/>
              </a:ext>
            </a:extLst>
          </p:cNvPr>
          <p:cNvSpPr txBox="1"/>
          <p:nvPr/>
        </p:nvSpPr>
        <p:spPr>
          <a:xfrm>
            <a:off x="7556542" y="7155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Logbook</a:t>
            </a:r>
          </a:p>
        </p:txBody>
      </p:sp>
      <p:pic>
        <p:nvPicPr>
          <p:cNvPr id="3" name="Picture 2" descr="A beach with clear blue water&#10;&#10;AI-generated content may be incorrect.">
            <a:extLst>
              <a:ext uri="{FF2B5EF4-FFF2-40B4-BE49-F238E27FC236}">
                <a16:creationId xmlns:a16="http://schemas.microsoft.com/office/drawing/2014/main" id="{2DAC3BF6-7FAF-2DDE-0E1D-619B7DE5F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84" y="2081620"/>
            <a:ext cx="2617481" cy="1963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9F862-8A92-D3A6-7FF9-C1FD811F19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353" y="2208572"/>
            <a:ext cx="2654936" cy="1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AC2DF62-08EF-81C6-6DEC-AE7AB37DE892}"/>
              </a:ext>
            </a:extLst>
          </p:cNvPr>
          <p:cNvSpPr/>
          <p:nvPr/>
        </p:nvSpPr>
        <p:spPr>
          <a:xfrm>
            <a:off x="323850" y="292101"/>
            <a:ext cx="8604250" cy="1549400"/>
          </a:xfrm>
          <a:prstGeom prst="wedgeRoundRectCallout">
            <a:avLst>
              <a:gd name="adj1" fmla="val -25852"/>
              <a:gd name="adj2" fmla="val 67186"/>
              <a:gd name="adj3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50AB-F6CB-406B-AA7F-EA30B74F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25" y="422225"/>
            <a:ext cx="5031875" cy="1368476"/>
          </a:xfrm>
        </p:spPr>
        <p:txBody>
          <a:bodyPr/>
          <a:lstStyle/>
          <a:p>
            <a:r>
              <a:rPr lang="en-US" dirty="0"/>
              <a:t>Dataset of propositions </a:t>
            </a:r>
          </a:p>
          <a:p>
            <a:r>
              <a:rPr lang="en-US" dirty="0"/>
              <a:t>Test for yes/unsure/no + confidence</a:t>
            </a:r>
          </a:p>
          <a:p>
            <a:r>
              <a:rPr lang="en-US" dirty="0"/>
              <a:t>5 types of persuasion</a:t>
            </a:r>
          </a:p>
          <a:p>
            <a:r>
              <a:rPr lang="en-US" dirty="0"/>
              <a:t>Measure ∆confidence</a:t>
            </a:r>
          </a:p>
        </p:txBody>
      </p:sp>
      <p:pic>
        <p:nvPicPr>
          <p:cNvPr id="4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009D7F8F-5AE9-47C1-137F-BD8C9AE3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86" y="355954"/>
            <a:ext cx="368973" cy="3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AA1B3A60-91A7-057B-6737-2A293D53A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45" y="710821"/>
            <a:ext cx="368973" cy="3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04C4B2AA-C8BE-71B6-553C-F7E2C793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99" y="1003655"/>
            <a:ext cx="368973" cy="3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clker.com/cliparts/2/k/n/l/C/Q/transparent-green-checkmark-hi.png">
            <a:extLst>
              <a:ext uri="{FF2B5EF4-FFF2-40B4-BE49-F238E27FC236}">
                <a16:creationId xmlns:a16="http://schemas.microsoft.com/office/drawing/2014/main" id="{29E32D73-D7C4-373A-E2C1-1944E433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99" y="1334593"/>
            <a:ext cx="368973" cy="3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95A4B-C23A-9D43-ED14-BC609E604DB3}"/>
              </a:ext>
            </a:extLst>
          </p:cNvPr>
          <p:cNvSpPr txBox="1"/>
          <p:nvPr/>
        </p:nvSpPr>
        <p:spPr>
          <a:xfrm>
            <a:off x="5122447" y="394214"/>
            <a:ext cx="27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P = “Coffee good for you”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5F608-BC00-76CC-FEB7-74850BF1C10C}"/>
              </a:ext>
            </a:extLst>
          </p:cNvPr>
          <p:cNvSpPr txBox="1"/>
          <p:nvPr/>
        </p:nvSpPr>
        <p:spPr>
          <a:xfrm>
            <a:off x="5120933" y="730767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“Yes” (60%)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46CD5-317E-84F7-8E70-AE0BB0F9356C}"/>
              </a:ext>
            </a:extLst>
          </p:cNvPr>
          <p:cNvSpPr txBox="1"/>
          <p:nvPr/>
        </p:nvSpPr>
        <p:spPr>
          <a:xfrm>
            <a:off x="5120933" y="1067319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Authority: </a:t>
            </a:r>
            <a:r>
              <a:rPr lang="en-US" sz="1800" kern="1200" dirty="0" err="1">
                <a:solidFill>
                  <a:srgbClr val="0A3235"/>
                </a:solidFill>
                <a:ea typeface="+mn-ea"/>
                <a:cs typeface="+mn-cs"/>
              </a:rPr>
              <a:t>Cochraine</a:t>
            </a: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 report says 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16E33-C6C3-45AA-25CF-3DBA8479BAB8}"/>
              </a:ext>
            </a:extLst>
          </p:cNvPr>
          <p:cNvSpPr txBox="1"/>
          <p:nvPr/>
        </p:nvSpPr>
        <p:spPr>
          <a:xfrm>
            <a:off x="5120932" y="1394175"/>
            <a:ext cx="2465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0A3235"/>
                </a:solidFill>
                <a:ea typeface="+mn-ea"/>
                <a:cs typeface="+mn-cs"/>
              </a:rPr>
              <a:t>∆confidence = -40%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8CFFE-F0A8-CE5C-9174-8C672DAC54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353" y="2208572"/>
            <a:ext cx="2654936" cy="1836331"/>
          </a:xfrm>
          <a:prstGeom prst="rect">
            <a:avLst/>
          </a:prstGeom>
        </p:spPr>
      </p:pic>
      <p:grpSp>
        <p:nvGrpSpPr>
          <p:cNvPr id="17" name="Google Shape;1342;p180">
            <a:extLst>
              <a:ext uri="{FF2B5EF4-FFF2-40B4-BE49-F238E27FC236}">
                <a16:creationId xmlns:a16="http://schemas.microsoft.com/office/drawing/2014/main" id="{73B0B3D0-7085-8E88-0DFA-D741D66BB81F}"/>
              </a:ext>
            </a:extLst>
          </p:cNvPr>
          <p:cNvGrpSpPr>
            <a:grpSpLocks noChangeAspect="1"/>
          </p:cNvGrpSpPr>
          <p:nvPr/>
        </p:nvGrpSpPr>
        <p:grpSpPr>
          <a:xfrm>
            <a:off x="4018658" y="486559"/>
            <a:ext cx="3207343" cy="4486178"/>
            <a:chOff x="2004184" y="282759"/>
            <a:chExt cx="4391854" cy="6142979"/>
          </a:xfrm>
        </p:grpSpPr>
        <p:pic>
          <p:nvPicPr>
            <p:cNvPr id="18" name="Google Shape;1343;p180">
              <a:extLst>
                <a:ext uri="{FF2B5EF4-FFF2-40B4-BE49-F238E27FC236}">
                  <a16:creationId xmlns:a16="http://schemas.microsoft.com/office/drawing/2014/main" id="{A0D3DF7F-77EC-4A0B-767A-F688C0151E1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62251"/>
            <a:stretch/>
          </p:blipFill>
          <p:spPr>
            <a:xfrm>
              <a:off x="2013197" y="282759"/>
              <a:ext cx="4355169" cy="187023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" name="Google Shape;1344;p180">
              <a:extLst>
                <a:ext uri="{FF2B5EF4-FFF2-40B4-BE49-F238E27FC236}">
                  <a16:creationId xmlns:a16="http://schemas.microsoft.com/office/drawing/2014/main" id="{96BD9E3F-806E-0184-66D6-51D680240E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77996"/>
            <a:stretch/>
          </p:blipFill>
          <p:spPr>
            <a:xfrm>
              <a:off x="2013196" y="2152996"/>
              <a:ext cx="4373833" cy="107234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1345;p180">
              <a:extLst>
                <a:ext uri="{FF2B5EF4-FFF2-40B4-BE49-F238E27FC236}">
                  <a16:creationId xmlns:a16="http://schemas.microsoft.com/office/drawing/2014/main" id="{AB42D8C0-14DD-BE82-6E80-7A7DB7ED40C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60838"/>
            <a:stretch/>
          </p:blipFill>
          <p:spPr>
            <a:xfrm>
              <a:off x="2013195" y="3225337"/>
              <a:ext cx="4373832" cy="190854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" name="Google Shape;1346;p180">
              <a:extLst>
                <a:ext uri="{FF2B5EF4-FFF2-40B4-BE49-F238E27FC236}">
                  <a16:creationId xmlns:a16="http://schemas.microsoft.com/office/drawing/2014/main" id="{FCC031A2-476F-4001-205E-C3C8D87DD1B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13193" y="5133884"/>
              <a:ext cx="4377251" cy="1291854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2" name="Google Shape;1347;p180">
              <a:extLst>
                <a:ext uri="{FF2B5EF4-FFF2-40B4-BE49-F238E27FC236}">
                  <a16:creationId xmlns:a16="http://schemas.microsoft.com/office/drawing/2014/main" id="{B4EBC9F3-A143-978E-A4AF-9474A33F3B93}"/>
                </a:ext>
              </a:extLst>
            </p:cNvPr>
            <p:cNvGrpSpPr/>
            <p:nvPr/>
          </p:nvGrpSpPr>
          <p:grpSpPr>
            <a:xfrm>
              <a:off x="2004184" y="2119687"/>
              <a:ext cx="4364182" cy="99927"/>
              <a:chOff x="2004184" y="2119687"/>
              <a:chExt cx="4364182" cy="99927"/>
            </a:xfrm>
          </p:grpSpPr>
          <p:sp>
            <p:nvSpPr>
              <p:cNvPr id="29" name="Google Shape;1348;p180">
                <a:extLst>
                  <a:ext uri="{FF2B5EF4-FFF2-40B4-BE49-F238E27FC236}">
                    <a16:creationId xmlns:a16="http://schemas.microsoft.com/office/drawing/2014/main" id="{1A46E07F-7B59-0BF6-1198-4BD359C8E9A2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  <p:sp>
            <p:nvSpPr>
              <p:cNvPr id="30" name="Google Shape;1349;p180">
                <a:extLst>
                  <a:ext uri="{FF2B5EF4-FFF2-40B4-BE49-F238E27FC236}">
                    <a16:creationId xmlns:a16="http://schemas.microsoft.com/office/drawing/2014/main" id="{AD6C4049-416C-8403-773D-62712E3BFDE4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</p:grpSp>
        <p:grpSp>
          <p:nvGrpSpPr>
            <p:cNvPr id="23" name="Google Shape;1350;p180">
              <a:extLst>
                <a:ext uri="{FF2B5EF4-FFF2-40B4-BE49-F238E27FC236}">
                  <a16:creationId xmlns:a16="http://schemas.microsoft.com/office/drawing/2014/main" id="{E76E15CB-1607-A525-5125-91E9959D98FF}"/>
                </a:ext>
              </a:extLst>
            </p:cNvPr>
            <p:cNvGrpSpPr/>
            <p:nvPr/>
          </p:nvGrpSpPr>
          <p:grpSpPr>
            <a:xfrm>
              <a:off x="2004184" y="3160044"/>
              <a:ext cx="4364182" cy="99927"/>
              <a:chOff x="2004184" y="2119687"/>
              <a:chExt cx="4364182" cy="99927"/>
            </a:xfrm>
          </p:grpSpPr>
          <p:sp>
            <p:nvSpPr>
              <p:cNvPr id="27" name="Google Shape;1351;p180">
                <a:extLst>
                  <a:ext uri="{FF2B5EF4-FFF2-40B4-BE49-F238E27FC236}">
                    <a16:creationId xmlns:a16="http://schemas.microsoft.com/office/drawing/2014/main" id="{7607A660-0A2E-C59F-4751-5F1784DFB6DC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  <p:sp>
            <p:nvSpPr>
              <p:cNvPr id="28" name="Google Shape;1352;p180">
                <a:extLst>
                  <a:ext uri="{FF2B5EF4-FFF2-40B4-BE49-F238E27FC236}">
                    <a16:creationId xmlns:a16="http://schemas.microsoft.com/office/drawing/2014/main" id="{A47E799D-2FBC-F1BA-3979-A5303553ED45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</p:grpSp>
        <p:grpSp>
          <p:nvGrpSpPr>
            <p:cNvPr id="24" name="Google Shape;1353;p180">
              <a:extLst>
                <a:ext uri="{FF2B5EF4-FFF2-40B4-BE49-F238E27FC236}">
                  <a16:creationId xmlns:a16="http://schemas.microsoft.com/office/drawing/2014/main" id="{8EDEA6C5-4CD4-CDCE-44C0-94B07CF1E3EA}"/>
                </a:ext>
              </a:extLst>
            </p:cNvPr>
            <p:cNvGrpSpPr/>
            <p:nvPr/>
          </p:nvGrpSpPr>
          <p:grpSpPr>
            <a:xfrm>
              <a:off x="2031856" y="5085454"/>
              <a:ext cx="4364182" cy="99927"/>
              <a:chOff x="2004184" y="2119687"/>
              <a:chExt cx="4364182" cy="99927"/>
            </a:xfrm>
          </p:grpSpPr>
          <p:sp>
            <p:nvSpPr>
              <p:cNvPr id="25" name="Google Shape;1354;p180">
                <a:extLst>
                  <a:ext uri="{FF2B5EF4-FFF2-40B4-BE49-F238E27FC236}">
                    <a16:creationId xmlns:a16="http://schemas.microsoft.com/office/drawing/2014/main" id="{67AD3B61-E1ED-3E89-7F7C-5304D3E25868}"/>
                  </a:ext>
                </a:extLst>
              </p:cNvPr>
              <p:cNvSpPr/>
              <p:nvPr/>
            </p:nvSpPr>
            <p:spPr>
              <a:xfrm>
                <a:off x="2004184" y="2119687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  <p:sp>
            <p:nvSpPr>
              <p:cNvPr id="26" name="Google Shape;1355;p180">
                <a:extLst>
                  <a:ext uri="{FF2B5EF4-FFF2-40B4-BE49-F238E27FC236}">
                    <a16:creationId xmlns:a16="http://schemas.microsoft.com/office/drawing/2014/main" id="{AE82E4DE-0A87-8CF8-C80A-BB4D010C848C}"/>
                  </a:ext>
                </a:extLst>
              </p:cNvPr>
              <p:cNvSpPr/>
              <p:nvPr/>
            </p:nvSpPr>
            <p:spPr>
              <a:xfrm>
                <a:off x="2004184" y="2186305"/>
                <a:ext cx="4364182" cy="33309"/>
              </a:xfrm>
              <a:custGeom>
                <a:avLst/>
                <a:gdLst/>
                <a:ahLst/>
                <a:cxnLst/>
                <a:rect l="l" t="t" r="r" b="b"/>
                <a:pathLst>
                  <a:path w="4364182" h="33309" extrusionOk="0">
                    <a:moveTo>
                      <a:pt x="0" y="8313"/>
                    </a:moveTo>
                    <a:cubicBezTo>
                      <a:pt x="110144" y="6927"/>
                      <a:pt x="220288" y="5542"/>
                      <a:pt x="282633" y="8313"/>
                    </a:cubicBezTo>
                    <a:cubicBezTo>
                      <a:pt x="344978" y="11084"/>
                      <a:pt x="254924" y="23553"/>
                      <a:pt x="374073" y="24938"/>
                    </a:cubicBezTo>
                    <a:lnTo>
                      <a:pt x="997528" y="16625"/>
                    </a:lnTo>
                    <a:cubicBezTo>
                      <a:pt x="1165168" y="18011"/>
                      <a:pt x="1379913" y="33251"/>
                      <a:pt x="1379913" y="33251"/>
                    </a:cubicBezTo>
                    <a:cubicBezTo>
                      <a:pt x="1557251" y="33251"/>
                      <a:pt x="2061557" y="16625"/>
                      <a:pt x="2061557" y="16625"/>
                    </a:cubicBezTo>
                    <a:cubicBezTo>
                      <a:pt x="2243051" y="12469"/>
                      <a:pt x="2344189" y="5542"/>
                      <a:pt x="2468880" y="8313"/>
                    </a:cubicBezTo>
                    <a:cubicBezTo>
                      <a:pt x="2593571" y="11084"/>
                      <a:pt x="2650375" y="34637"/>
                      <a:pt x="2809702" y="33251"/>
                    </a:cubicBezTo>
                    <a:cubicBezTo>
                      <a:pt x="2969029" y="31866"/>
                      <a:pt x="3235037" y="0"/>
                      <a:pt x="3424844" y="0"/>
                    </a:cubicBezTo>
                    <a:cubicBezTo>
                      <a:pt x="3614651" y="0"/>
                      <a:pt x="3791990" y="33251"/>
                      <a:pt x="3948546" y="33251"/>
                    </a:cubicBezTo>
                    <a:cubicBezTo>
                      <a:pt x="4105102" y="33251"/>
                      <a:pt x="4234642" y="16625"/>
                      <a:pt x="4364182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685800">
                  <a:buClrTx/>
                </a:pPr>
                <a:endParaRPr sz="1050" kern="1200">
                  <a:solidFill>
                    <a:srgbClr val="FAF2E9"/>
                  </a:solidFill>
                </a:endParaRPr>
              </a:p>
            </p:txBody>
          </p:sp>
        </p:grpSp>
      </p:grpSp>
      <p:pic>
        <p:nvPicPr>
          <p:cNvPr id="31" name="Google Shape;1357;p180">
            <a:extLst>
              <a:ext uri="{FF2B5EF4-FFF2-40B4-BE49-F238E27FC236}">
                <a16:creationId xmlns:a16="http://schemas.microsoft.com/office/drawing/2014/main" id="{098A8BA0-1968-AF43-3CCA-1F5C2A842BF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3999" y="1965498"/>
            <a:ext cx="2341300" cy="27681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" name="Google Shape;1358;p180">
            <a:extLst>
              <a:ext uri="{FF2B5EF4-FFF2-40B4-BE49-F238E27FC236}">
                <a16:creationId xmlns:a16="http://schemas.microsoft.com/office/drawing/2014/main" id="{23708E29-9E5F-AE77-2F94-3C54AA87D4CD}"/>
              </a:ext>
            </a:extLst>
          </p:cNvPr>
          <p:cNvGrpSpPr/>
          <p:nvPr/>
        </p:nvGrpSpPr>
        <p:grpSpPr>
          <a:xfrm>
            <a:off x="7112780" y="2470195"/>
            <a:ext cx="1843395" cy="2505715"/>
            <a:chOff x="9300256" y="1332517"/>
            <a:chExt cx="2457860" cy="3340953"/>
          </a:xfrm>
        </p:grpSpPr>
        <p:grpSp>
          <p:nvGrpSpPr>
            <p:cNvPr id="33" name="Google Shape;1359;p180">
              <a:extLst>
                <a:ext uri="{FF2B5EF4-FFF2-40B4-BE49-F238E27FC236}">
                  <a16:creationId xmlns:a16="http://schemas.microsoft.com/office/drawing/2014/main" id="{DCDA0070-E4DD-9430-DF2F-1F087B1FA65A}"/>
                </a:ext>
              </a:extLst>
            </p:cNvPr>
            <p:cNvGrpSpPr/>
            <p:nvPr/>
          </p:nvGrpSpPr>
          <p:grpSpPr>
            <a:xfrm>
              <a:off x="9300256" y="1332517"/>
              <a:ext cx="2457860" cy="3336723"/>
              <a:chOff x="8122809" y="1619151"/>
              <a:chExt cx="3304421" cy="4485991"/>
            </a:xfrm>
          </p:grpSpPr>
          <p:pic>
            <p:nvPicPr>
              <p:cNvPr id="35" name="Google Shape;1360;p180">
                <a:extLst>
                  <a:ext uri="{FF2B5EF4-FFF2-40B4-BE49-F238E27FC236}">
                    <a16:creationId xmlns:a16="http://schemas.microsoft.com/office/drawing/2014/main" id="{69173FDF-AADD-A6A0-6E7A-BB7A0E705A84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14589" t="15702" r="13660" b="4011"/>
              <a:stretch/>
            </p:blipFill>
            <p:spPr>
              <a:xfrm>
                <a:off x="8122809" y="1619151"/>
                <a:ext cx="3304421" cy="2339829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6" name="Google Shape;1361;p180">
                <a:extLst>
                  <a:ext uri="{FF2B5EF4-FFF2-40B4-BE49-F238E27FC236}">
                    <a16:creationId xmlns:a16="http://schemas.microsoft.com/office/drawing/2014/main" id="{B4E751E6-9771-2A58-AEAD-0D935933777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l="14589" t="22347" r="13660" b="4011"/>
              <a:stretch/>
            </p:blipFill>
            <p:spPr>
              <a:xfrm>
                <a:off x="8122809" y="3958980"/>
                <a:ext cx="3304421" cy="2146162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34" name="Google Shape;1362;p180">
              <a:extLst>
                <a:ext uri="{FF2B5EF4-FFF2-40B4-BE49-F238E27FC236}">
                  <a16:creationId xmlns:a16="http://schemas.microsoft.com/office/drawing/2014/main" id="{A6719F6E-4359-3C5B-6125-E8571DFDF308}"/>
                </a:ext>
              </a:extLst>
            </p:cNvPr>
            <p:cNvSpPr/>
            <p:nvPr/>
          </p:nvSpPr>
          <p:spPr>
            <a:xfrm>
              <a:off x="9300256" y="1332517"/>
              <a:ext cx="2457860" cy="33409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 defTabSz="685800">
                <a:buClrTx/>
              </a:pPr>
              <a:endParaRPr sz="1050" kern="1200">
                <a:solidFill>
                  <a:srgbClr val="FAF2E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/>
        </p:nvSpPr>
        <p:spPr>
          <a:xfrm>
            <a:off x="2064774" y="661995"/>
            <a:ext cx="3992400" cy="399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57"/>
          <p:cNvGrpSpPr/>
          <p:nvPr/>
        </p:nvGrpSpPr>
        <p:grpSpPr>
          <a:xfrm>
            <a:off x="4193022" y="799307"/>
            <a:ext cx="1465772" cy="1463328"/>
            <a:chOff x="2731780" y="318817"/>
            <a:chExt cx="1776478" cy="1773516"/>
          </a:xfrm>
        </p:grpSpPr>
        <p:sp>
          <p:nvSpPr>
            <p:cNvPr id="422" name="Google Shape;422;p57"/>
            <p:cNvSpPr/>
            <p:nvPr/>
          </p:nvSpPr>
          <p:spPr>
            <a:xfrm>
              <a:off x="2731780" y="318817"/>
              <a:ext cx="1776478" cy="1773516"/>
            </a:xfrm>
            <a:custGeom>
              <a:avLst/>
              <a:gdLst/>
              <a:ahLst/>
              <a:cxnLst/>
              <a:rect l="l" t="t" r="r" b="b"/>
              <a:pathLst>
                <a:path w="81574" h="81438" extrusionOk="0">
                  <a:moveTo>
                    <a:pt x="5302" y="0"/>
                  </a:moveTo>
                  <a:cubicBezTo>
                    <a:pt x="2703" y="0"/>
                    <a:pt x="883" y="2775"/>
                    <a:pt x="2132" y="5217"/>
                  </a:cubicBezTo>
                  <a:lnTo>
                    <a:pt x="14431" y="29874"/>
                  </a:lnTo>
                  <a:cubicBezTo>
                    <a:pt x="14949" y="30882"/>
                    <a:pt x="14949" y="32063"/>
                    <a:pt x="14431" y="33071"/>
                  </a:cubicBezTo>
                  <a:lnTo>
                    <a:pt x="1008" y="59974"/>
                  </a:lnTo>
                  <a:cubicBezTo>
                    <a:pt x="0" y="62019"/>
                    <a:pt x="1124" y="64467"/>
                    <a:pt x="3313" y="65043"/>
                  </a:cubicBezTo>
                  <a:cubicBezTo>
                    <a:pt x="12011" y="67377"/>
                    <a:pt x="19760" y="72648"/>
                    <a:pt x="25117" y="79993"/>
                  </a:cubicBezTo>
                  <a:cubicBezTo>
                    <a:pt x="25801" y="80923"/>
                    <a:pt x="26875" y="81437"/>
                    <a:pt x="28042" y="81437"/>
                  </a:cubicBezTo>
                  <a:cubicBezTo>
                    <a:pt x="28104" y="81437"/>
                    <a:pt x="28166" y="81436"/>
                    <a:pt x="28228" y="81433"/>
                  </a:cubicBezTo>
                  <a:lnTo>
                    <a:pt x="60460" y="79474"/>
                  </a:lnTo>
                  <a:cubicBezTo>
                    <a:pt x="61555" y="79417"/>
                    <a:pt x="62620" y="78841"/>
                    <a:pt x="63225" y="77861"/>
                  </a:cubicBezTo>
                  <a:lnTo>
                    <a:pt x="80796" y="51246"/>
                  </a:lnTo>
                  <a:cubicBezTo>
                    <a:pt x="81573" y="50065"/>
                    <a:pt x="81573" y="48510"/>
                    <a:pt x="80825" y="47329"/>
                  </a:cubicBezTo>
                  <a:cubicBezTo>
                    <a:pt x="72039" y="33589"/>
                    <a:pt x="60028" y="21981"/>
                    <a:pt x="45914" y="13628"/>
                  </a:cubicBezTo>
                  <a:cubicBezTo>
                    <a:pt x="33586" y="6398"/>
                    <a:pt x="19933" y="1790"/>
                    <a:pt x="5790" y="32"/>
                  </a:cubicBezTo>
                  <a:cubicBezTo>
                    <a:pt x="5625" y="11"/>
                    <a:pt x="5462" y="0"/>
                    <a:pt x="5302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3" name="Google Shape;423;p57"/>
            <p:cNvSpPr txBox="1"/>
            <p:nvPr/>
          </p:nvSpPr>
          <p:spPr>
            <a:xfrm>
              <a:off x="2990236" y="1056865"/>
              <a:ext cx="13842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Synthesize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Literature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24" name="Google Shape;424;p57"/>
          <p:cNvGrpSpPr/>
          <p:nvPr/>
        </p:nvGrpSpPr>
        <p:grpSpPr>
          <a:xfrm>
            <a:off x="4713699" y="1889660"/>
            <a:ext cx="1281606" cy="1667452"/>
            <a:chOff x="3362827" y="1640297"/>
            <a:chExt cx="1553273" cy="2020908"/>
          </a:xfrm>
        </p:grpSpPr>
        <p:sp>
          <p:nvSpPr>
            <p:cNvPr id="425" name="Google Shape;425;p57"/>
            <p:cNvSpPr/>
            <p:nvPr/>
          </p:nvSpPr>
          <p:spPr>
            <a:xfrm>
              <a:off x="3362827" y="1640297"/>
              <a:ext cx="1491062" cy="2020908"/>
            </a:xfrm>
            <a:custGeom>
              <a:avLst/>
              <a:gdLst/>
              <a:ahLst/>
              <a:cxnLst/>
              <a:rect l="l" t="t" r="r" b="b"/>
              <a:pathLst>
                <a:path w="68468" h="92798" extrusionOk="0">
                  <a:moveTo>
                    <a:pt x="56713" y="0"/>
                  </a:moveTo>
                  <a:cubicBezTo>
                    <a:pt x="55578" y="0"/>
                    <a:pt x="54438" y="529"/>
                    <a:pt x="53720" y="1626"/>
                  </a:cubicBezTo>
                  <a:lnTo>
                    <a:pt x="38540" y="24641"/>
                  </a:lnTo>
                  <a:cubicBezTo>
                    <a:pt x="37906" y="25562"/>
                    <a:pt x="36869" y="26196"/>
                    <a:pt x="35746" y="26254"/>
                  </a:cubicBezTo>
                  <a:lnTo>
                    <a:pt x="5761" y="28068"/>
                  </a:lnTo>
                  <a:cubicBezTo>
                    <a:pt x="3485" y="28212"/>
                    <a:pt x="1901" y="30373"/>
                    <a:pt x="2477" y="32562"/>
                  </a:cubicBezTo>
                  <a:cubicBezTo>
                    <a:pt x="4810" y="41232"/>
                    <a:pt x="4148" y="50593"/>
                    <a:pt x="490" y="58917"/>
                  </a:cubicBezTo>
                  <a:cubicBezTo>
                    <a:pt x="0" y="60041"/>
                    <a:pt x="115" y="61366"/>
                    <a:pt x="778" y="62374"/>
                  </a:cubicBezTo>
                  <a:lnTo>
                    <a:pt x="18550" y="89277"/>
                  </a:lnTo>
                  <a:cubicBezTo>
                    <a:pt x="19155" y="90199"/>
                    <a:pt x="20192" y="90804"/>
                    <a:pt x="21315" y="90890"/>
                  </a:cubicBezTo>
                  <a:lnTo>
                    <a:pt x="53230" y="92791"/>
                  </a:lnTo>
                  <a:cubicBezTo>
                    <a:pt x="53303" y="92795"/>
                    <a:pt x="53376" y="92798"/>
                    <a:pt x="53448" y="92798"/>
                  </a:cubicBezTo>
                  <a:cubicBezTo>
                    <a:pt x="54803" y="92798"/>
                    <a:pt x="56027" y="92037"/>
                    <a:pt x="56629" y="90861"/>
                  </a:cubicBezTo>
                  <a:cubicBezTo>
                    <a:pt x="64118" y="76344"/>
                    <a:pt x="68151" y="60127"/>
                    <a:pt x="68352" y="43766"/>
                  </a:cubicBezTo>
                  <a:cubicBezTo>
                    <a:pt x="68467" y="29508"/>
                    <a:pt x="65645" y="15337"/>
                    <a:pt x="60057" y="2231"/>
                  </a:cubicBezTo>
                  <a:cubicBezTo>
                    <a:pt x="59443" y="767"/>
                    <a:pt x="58081" y="0"/>
                    <a:pt x="56713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6" name="Google Shape;426;p57"/>
            <p:cNvSpPr txBox="1"/>
            <p:nvPr/>
          </p:nvSpPr>
          <p:spPr>
            <a:xfrm>
              <a:off x="3506400" y="2511975"/>
              <a:ext cx="14097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Hypothesis 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Generation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27" name="Google Shape;427;p57"/>
          <p:cNvGrpSpPr/>
          <p:nvPr/>
        </p:nvGrpSpPr>
        <p:grpSpPr>
          <a:xfrm>
            <a:off x="3826570" y="3144391"/>
            <a:ext cx="1766495" cy="1384194"/>
            <a:chOff x="2287650" y="3160998"/>
            <a:chExt cx="2140946" cy="1677608"/>
          </a:xfrm>
        </p:grpSpPr>
        <p:sp>
          <p:nvSpPr>
            <p:cNvPr id="428" name="Google Shape;428;p57"/>
            <p:cNvSpPr/>
            <p:nvPr/>
          </p:nvSpPr>
          <p:spPr>
            <a:xfrm>
              <a:off x="2287650" y="3160998"/>
              <a:ext cx="2140946" cy="1677608"/>
            </a:xfrm>
            <a:custGeom>
              <a:avLst/>
              <a:gdLst/>
              <a:ahLst/>
              <a:cxnLst/>
              <a:rect l="l" t="t" r="r" b="b"/>
              <a:pathLst>
                <a:path w="98310" h="77034" extrusionOk="0">
                  <a:moveTo>
                    <a:pt x="44144" y="0"/>
                  </a:moveTo>
                  <a:cubicBezTo>
                    <a:pt x="43219" y="0"/>
                    <a:pt x="42283" y="353"/>
                    <a:pt x="41565" y="1071"/>
                  </a:cubicBezTo>
                  <a:cubicBezTo>
                    <a:pt x="35171" y="7408"/>
                    <a:pt x="26789" y="11498"/>
                    <a:pt x="17744" y="12477"/>
                  </a:cubicBezTo>
                  <a:cubicBezTo>
                    <a:pt x="16563" y="12621"/>
                    <a:pt x="15526" y="13370"/>
                    <a:pt x="14979" y="14465"/>
                  </a:cubicBezTo>
                  <a:lnTo>
                    <a:pt x="519" y="43413"/>
                  </a:lnTo>
                  <a:cubicBezTo>
                    <a:pt x="1" y="44421"/>
                    <a:pt x="1" y="45602"/>
                    <a:pt x="519" y="46610"/>
                  </a:cubicBezTo>
                  <a:lnTo>
                    <a:pt x="14720" y="75069"/>
                  </a:lnTo>
                  <a:cubicBezTo>
                    <a:pt x="15350" y="76247"/>
                    <a:pt x="16579" y="77034"/>
                    <a:pt x="17912" y="77034"/>
                  </a:cubicBezTo>
                  <a:cubicBezTo>
                    <a:pt x="17980" y="77034"/>
                    <a:pt x="18049" y="77032"/>
                    <a:pt x="18119" y="77027"/>
                  </a:cubicBezTo>
                  <a:cubicBezTo>
                    <a:pt x="35084" y="76365"/>
                    <a:pt x="51647" y="71468"/>
                    <a:pt x="66222" y="62856"/>
                  </a:cubicBezTo>
                  <a:cubicBezTo>
                    <a:pt x="78031" y="55914"/>
                    <a:pt x="88314" y="46697"/>
                    <a:pt x="96581" y="35809"/>
                  </a:cubicBezTo>
                  <a:cubicBezTo>
                    <a:pt x="98309" y="33533"/>
                    <a:pt x="96754" y="30221"/>
                    <a:pt x="93902" y="30048"/>
                  </a:cubicBezTo>
                  <a:lnTo>
                    <a:pt x="66510" y="28406"/>
                  </a:lnTo>
                  <a:cubicBezTo>
                    <a:pt x="65386" y="28320"/>
                    <a:pt x="64349" y="27744"/>
                    <a:pt x="63744" y="26764"/>
                  </a:cubicBezTo>
                  <a:lnTo>
                    <a:pt x="47124" y="1618"/>
                  </a:lnTo>
                  <a:cubicBezTo>
                    <a:pt x="46437" y="548"/>
                    <a:pt x="45298" y="0"/>
                    <a:pt x="44144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9" name="Google Shape;429;p57"/>
            <p:cNvSpPr txBox="1"/>
            <p:nvPr/>
          </p:nvSpPr>
          <p:spPr>
            <a:xfrm>
              <a:off x="2377612" y="3754000"/>
              <a:ext cx="17232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Experiment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Plan &amp; Execute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2475726" y="3056848"/>
            <a:ext cx="1465772" cy="1463921"/>
            <a:chOff x="650461" y="3054898"/>
            <a:chExt cx="1776478" cy="1774235"/>
          </a:xfrm>
        </p:grpSpPr>
        <p:sp>
          <p:nvSpPr>
            <p:cNvPr id="431" name="Google Shape;431;p57"/>
            <p:cNvSpPr/>
            <p:nvPr/>
          </p:nvSpPr>
          <p:spPr>
            <a:xfrm>
              <a:off x="650461" y="3054898"/>
              <a:ext cx="1776478" cy="1774235"/>
            </a:xfrm>
            <a:custGeom>
              <a:avLst/>
              <a:gdLst/>
              <a:ahLst/>
              <a:cxnLst/>
              <a:rect l="l" t="t" r="r" b="b"/>
              <a:pathLst>
                <a:path w="81574" h="81471" extrusionOk="0">
                  <a:moveTo>
                    <a:pt x="53623" y="0"/>
                  </a:moveTo>
                  <a:cubicBezTo>
                    <a:pt x="53541" y="0"/>
                    <a:pt x="53457" y="3"/>
                    <a:pt x="53374" y="9"/>
                  </a:cubicBezTo>
                  <a:lnTo>
                    <a:pt x="21142" y="1939"/>
                  </a:lnTo>
                  <a:cubicBezTo>
                    <a:pt x="20019" y="2026"/>
                    <a:pt x="18982" y="2602"/>
                    <a:pt x="18377" y="3581"/>
                  </a:cubicBezTo>
                  <a:lnTo>
                    <a:pt x="807" y="30167"/>
                  </a:lnTo>
                  <a:cubicBezTo>
                    <a:pt x="0" y="31377"/>
                    <a:pt x="0" y="32904"/>
                    <a:pt x="778" y="34113"/>
                  </a:cubicBezTo>
                  <a:cubicBezTo>
                    <a:pt x="9592" y="47882"/>
                    <a:pt x="21574" y="59490"/>
                    <a:pt x="35717" y="67843"/>
                  </a:cubicBezTo>
                  <a:cubicBezTo>
                    <a:pt x="48017" y="75073"/>
                    <a:pt x="61698" y="79681"/>
                    <a:pt x="75813" y="81439"/>
                  </a:cubicBezTo>
                  <a:cubicBezTo>
                    <a:pt x="75976" y="81460"/>
                    <a:pt x="76137" y="81471"/>
                    <a:pt x="76295" y="81471"/>
                  </a:cubicBezTo>
                  <a:cubicBezTo>
                    <a:pt x="78871" y="81471"/>
                    <a:pt x="80692" y="78696"/>
                    <a:pt x="79471" y="76254"/>
                  </a:cubicBezTo>
                  <a:lnTo>
                    <a:pt x="66365" y="49984"/>
                  </a:lnTo>
                  <a:lnTo>
                    <a:pt x="66394" y="49898"/>
                  </a:lnTo>
                  <a:lnTo>
                    <a:pt x="66365" y="49840"/>
                  </a:lnTo>
                  <a:lnTo>
                    <a:pt x="80536" y="21468"/>
                  </a:lnTo>
                  <a:cubicBezTo>
                    <a:pt x="81573" y="19423"/>
                    <a:pt x="80450" y="16975"/>
                    <a:pt x="78261" y="16399"/>
                  </a:cubicBezTo>
                  <a:cubicBezTo>
                    <a:pt x="69562" y="14037"/>
                    <a:pt x="61843" y="8795"/>
                    <a:pt x="56456" y="1449"/>
                  </a:cubicBezTo>
                  <a:cubicBezTo>
                    <a:pt x="55786" y="538"/>
                    <a:pt x="54741" y="0"/>
                    <a:pt x="5362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2" name="Google Shape;432;p57"/>
            <p:cNvSpPr txBox="1"/>
            <p:nvPr/>
          </p:nvSpPr>
          <p:spPr>
            <a:xfrm>
              <a:off x="1053653" y="3377402"/>
              <a:ext cx="11478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Data 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Analysis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33" name="Google Shape;433;p57"/>
          <p:cNvGrpSpPr/>
          <p:nvPr/>
        </p:nvGrpSpPr>
        <p:grpSpPr>
          <a:xfrm>
            <a:off x="2190528" y="1762964"/>
            <a:ext cx="1229772" cy="1667811"/>
            <a:chOff x="304808" y="1486744"/>
            <a:chExt cx="1490452" cy="20213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34" name="Google Shape;434;p57"/>
            <p:cNvSpPr/>
            <p:nvPr/>
          </p:nvSpPr>
          <p:spPr>
            <a:xfrm>
              <a:off x="304808" y="1486744"/>
              <a:ext cx="1490452" cy="2021344"/>
            </a:xfrm>
            <a:custGeom>
              <a:avLst/>
              <a:gdLst/>
              <a:ahLst/>
              <a:cxnLst/>
              <a:rect l="l" t="t" r="r" b="b"/>
              <a:pathLst>
                <a:path w="68440" h="92818" extrusionOk="0">
                  <a:moveTo>
                    <a:pt x="15053" y="0"/>
                  </a:moveTo>
                  <a:cubicBezTo>
                    <a:pt x="13721" y="0"/>
                    <a:pt x="12468" y="761"/>
                    <a:pt x="11839" y="1937"/>
                  </a:cubicBezTo>
                  <a:cubicBezTo>
                    <a:pt x="4350" y="16483"/>
                    <a:pt x="289" y="32700"/>
                    <a:pt x="145" y="49089"/>
                  </a:cubicBezTo>
                  <a:cubicBezTo>
                    <a:pt x="1" y="63347"/>
                    <a:pt x="2853" y="77490"/>
                    <a:pt x="8441" y="90596"/>
                  </a:cubicBezTo>
                  <a:cubicBezTo>
                    <a:pt x="9040" y="92048"/>
                    <a:pt x="10393" y="92817"/>
                    <a:pt x="11754" y="92817"/>
                  </a:cubicBezTo>
                  <a:cubicBezTo>
                    <a:pt x="12876" y="92817"/>
                    <a:pt x="14004" y="92294"/>
                    <a:pt x="14720" y="91201"/>
                  </a:cubicBezTo>
                  <a:lnTo>
                    <a:pt x="29928" y="68186"/>
                  </a:lnTo>
                  <a:cubicBezTo>
                    <a:pt x="30533" y="67265"/>
                    <a:pt x="31570" y="66660"/>
                    <a:pt x="32694" y="66573"/>
                  </a:cubicBezTo>
                  <a:lnTo>
                    <a:pt x="62679" y="64787"/>
                  </a:lnTo>
                  <a:cubicBezTo>
                    <a:pt x="64954" y="64643"/>
                    <a:pt x="66539" y="62483"/>
                    <a:pt x="65962" y="60265"/>
                  </a:cubicBezTo>
                  <a:cubicBezTo>
                    <a:pt x="63629" y="51566"/>
                    <a:pt x="64321" y="42234"/>
                    <a:pt x="67950" y="33909"/>
                  </a:cubicBezTo>
                  <a:cubicBezTo>
                    <a:pt x="68440" y="32815"/>
                    <a:pt x="68324" y="31461"/>
                    <a:pt x="67662" y="30453"/>
                  </a:cubicBezTo>
                  <a:lnTo>
                    <a:pt x="49861" y="3521"/>
                  </a:lnTo>
                  <a:cubicBezTo>
                    <a:pt x="49256" y="2599"/>
                    <a:pt x="48219" y="1994"/>
                    <a:pt x="47096" y="1908"/>
                  </a:cubicBezTo>
                  <a:lnTo>
                    <a:pt x="15267" y="7"/>
                  </a:lnTo>
                  <a:cubicBezTo>
                    <a:pt x="15196" y="3"/>
                    <a:pt x="15124" y="0"/>
                    <a:pt x="15053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5" name="Google Shape;435;p57"/>
            <p:cNvSpPr txBox="1"/>
            <p:nvPr/>
          </p:nvSpPr>
          <p:spPr>
            <a:xfrm>
              <a:off x="510628" y="2048290"/>
              <a:ext cx="1165200" cy="74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Write &amp; 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Promote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436" name="Google Shape;436;p57"/>
          <p:cNvGrpSpPr/>
          <p:nvPr/>
        </p:nvGrpSpPr>
        <p:grpSpPr>
          <a:xfrm>
            <a:off x="2540413" y="787861"/>
            <a:ext cx="1768561" cy="1385758"/>
            <a:chOff x="728860" y="304945"/>
            <a:chExt cx="2143450" cy="1679503"/>
          </a:xfrm>
        </p:grpSpPr>
        <p:sp>
          <p:nvSpPr>
            <p:cNvPr id="437" name="Google Shape;437;p57"/>
            <p:cNvSpPr/>
            <p:nvPr/>
          </p:nvSpPr>
          <p:spPr>
            <a:xfrm>
              <a:off x="728860" y="304945"/>
              <a:ext cx="2143450" cy="1679503"/>
            </a:xfrm>
            <a:custGeom>
              <a:avLst/>
              <a:gdLst/>
              <a:ahLst/>
              <a:cxnLst/>
              <a:rect l="l" t="t" r="r" b="b"/>
              <a:pathLst>
                <a:path w="98425" h="77121" extrusionOk="0">
                  <a:moveTo>
                    <a:pt x="80480" y="1"/>
                  </a:moveTo>
                  <a:cubicBezTo>
                    <a:pt x="80413" y="1"/>
                    <a:pt x="80345" y="3"/>
                    <a:pt x="80278" y="7"/>
                  </a:cubicBezTo>
                  <a:cubicBezTo>
                    <a:pt x="63888" y="756"/>
                    <a:pt x="47815" y="5365"/>
                    <a:pt x="33557" y="13430"/>
                  </a:cubicBezTo>
                  <a:cubicBezTo>
                    <a:pt x="21143" y="20458"/>
                    <a:pt x="10312" y="29992"/>
                    <a:pt x="1729" y="41370"/>
                  </a:cubicBezTo>
                  <a:cubicBezTo>
                    <a:pt x="1" y="43674"/>
                    <a:pt x="1527" y="46987"/>
                    <a:pt x="4408" y="47131"/>
                  </a:cubicBezTo>
                  <a:lnTo>
                    <a:pt x="31916" y="48801"/>
                  </a:lnTo>
                  <a:cubicBezTo>
                    <a:pt x="33039" y="48859"/>
                    <a:pt x="34076" y="49435"/>
                    <a:pt x="34681" y="50414"/>
                  </a:cubicBezTo>
                  <a:lnTo>
                    <a:pt x="51243" y="75503"/>
                  </a:lnTo>
                  <a:cubicBezTo>
                    <a:pt x="51946" y="76573"/>
                    <a:pt x="53093" y="77121"/>
                    <a:pt x="54249" y="77121"/>
                  </a:cubicBezTo>
                  <a:cubicBezTo>
                    <a:pt x="55178" y="77121"/>
                    <a:pt x="56113" y="76768"/>
                    <a:pt x="56831" y="76050"/>
                  </a:cubicBezTo>
                  <a:cubicBezTo>
                    <a:pt x="63197" y="69684"/>
                    <a:pt x="71636" y="65623"/>
                    <a:pt x="80710" y="64586"/>
                  </a:cubicBezTo>
                  <a:cubicBezTo>
                    <a:pt x="81891" y="64442"/>
                    <a:pt x="82928" y="63693"/>
                    <a:pt x="83475" y="62627"/>
                  </a:cubicBezTo>
                  <a:lnTo>
                    <a:pt x="97906" y="33737"/>
                  </a:lnTo>
                  <a:cubicBezTo>
                    <a:pt x="98424" y="32728"/>
                    <a:pt x="98424" y="31548"/>
                    <a:pt x="97906" y="30539"/>
                  </a:cubicBezTo>
                  <a:lnTo>
                    <a:pt x="83648" y="1994"/>
                  </a:lnTo>
                  <a:cubicBezTo>
                    <a:pt x="83045" y="789"/>
                    <a:pt x="81791" y="1"/>
                    <a:pt x="80480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8" name="Google Shape;438;p57"/>
            <p:cNvSpPr txBox="1"/>
            <p:nvPr/>
          </p:nvSpPr>
          <p:spPr>
            <a:xfrm>
              <a:off x="1574750" y="761056"/>
              <a:ext cx="11238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Search &amp; Discover </a:t>
              </a:r>
              <a:endPara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57" y="2211876"/>
            <a:ext cx="788684" cy="81906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>
            <a:spLocks noGrp="1"/>
          </p:cNvSpPr>
          <p:nvPr>
            <p:ph type="title"/>
          </p:nvPr>
        </p:nvSpPr>
        <p:spPr>
          <a:xfrm>
            <a:off x="22725" y="-12175"/>
            <a:ext cx="896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Supports Humans with all Phases of  Research… </a:t>
            </a:r>
            <a:endParaRPr sz="304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ED70-9D85-72B1-A1B9-0DDE1B48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D888-738A-75CE-1785-624E5047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16683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768CE-F991-8462-C19C-23E9BF417C62}"/>
              </a:ext>
            </a:extLst>
          </p:cNvPr>
          <p:cNvSpPr txBox="1"/>
          <p:nvPr/>
        </p:nvSpPr>
        <p:spPr>
          <a:xfrm>
            <a:off x="1247354" y="1078258"/>
            <a:ext cx="2541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srgbClr val="0070C0"/>
                </a:solidFill>
                <a:ea typeface="+mn-ea"/>
                <a:cs typeface="+mn-cs"/>
              </a:rPr>
              <a:t>How persuadable is Claude?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AFD061-398A-7B02-3973-645C7E413918}"/>
              </a:ext>
            </a:extLst>
          </p:cNvPr>
          <p:cNvSpPr/>
          <p:nvPr/>
        </p:nvSpPr>
        <p:spPr>
          <a:xfrm>
            <a:off x="5700064" y="1098598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E7434D-1168-A679-6E39-E04417046FFF}"/>
              </a:ext>
            </a:extLst>
          </p:cNvPr>
          <p:cNvSpPr/>
          <p:nvPr/>
        </p:nvSpPr>
        <p:spPr>
          <a:xfrm flipH="1">
            <a:off x="5695127" y="1353384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AE961-2D4D-0D74-9398-9651F9A6A1A4}"/>
              </a:ext>
            </a:extLst>
          </p:cNvPr>
          <p:cNvSpPr txBox="1"/>
          <p:nvPr/>
        </p:nvSpPr>
        <p:spPr>
          <a:xfrm>
            <a:off x="1911351" y="1306189"/>
            <a:ext cx="3880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Not very:  ∆ confidence ≈  +2%, but lots of flips</a:t>
            </a:r>
          </a:p>
        </p:txBody>
      </p:sp>
      <p:pic>
        <p:nvPicPr>
          <p:cNvPr id="15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26EDC70F-F5E5-1EAD-7236-DD793B90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9" y="1032035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8FAF7-8BC6-5E0D-1B1C-227C33EF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6341715" y="967421"/>
            <a:ext cx="624750" cy="560181"/>
          </a:xfrm>
          <a:prstGeom prst="rect">
            <a:avLst/>
          </a:prstGeom>
        </p:spPr>
      </p:pic>
      <p:pic>
        <p:nvPicPr>
          <p:cNvPr id="30" name="Picture 2" descr="Date calendar cartoon Royalty Free Vector Image">
            <a:extLst>
              <a:ext uri="{FF2B5EF4-FFF2-40B4-BE49-F238E27FC236}">
                <a16:creationId xmlns:a16="http://schemas.microsoft.com/office/drawing/2014/main" id="{8945A50C-5BD9-70F9-164F-68FE47DB8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>
            <a:fillRect/>
          </a:stretch>
        </p:blipFill>
        <p:spPr bwMode="auto">
          <a:xfrm>
            <a:off x="1700785" y="173640"/>
            <a:ext cx="704255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243CC1-5963-3B14-42E8-0D5C07E6B4AC}"/>
              </a:ext>
            </a:extLst>
          </p:cNvPr>
          <p:cNvSpPr txBox="1"/>
          <p:nvPr/>
        </p:nvSpPr>
        <p:spPr>
          <a:xfrm>
            <a:off x="1635225" y="322247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0000"/>
                </a:solidFill>
                <a:ea typeface="+mn-ea"/>
                <a:cs typeface="+mn-cs"/>
              </a:rPr>
              <a:t>✘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848563-0DEF-B7F8-EAC7-3A47741CE421}"/>
              </a:ext>
            </a:extLst>
          </p:cNvPr>
          <p:cNvSpPr/>
          <p:nvPr/>
        </p:nvSpPr>
        <p:spPr>
          <a:xfrm>
            <a:off x="7437854" y="107125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3B633B-9838-A95F-CCCD-588AFAAA9529}"/>
              </a:ext>
            </a:extLst>
          </p:cNvPr>
          <p:cNvSpPr txBox="1"/>
          <p:nvPr/>
        </p:nvSpPr>
        <p:spPr>
          <a:xfrm>
            <a:off x="7437854" y="1098467"/>
            <a:ext cx="1306900" cy="166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Task: How persuadable is Claude?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1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Task: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Approach: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Findings: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Suggested next step: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8F4829-C87E-B0E7-CE46-9769176AA021}"/>
              </a:ext>
            </a:extLst>
          </p:cNvPr>
          <p:cNvSpPr txBox="1"/>
          <p:nvPr/>
        </p:nvSpPr>
        <p:spPr>
          <a:xfrm>
            <a:off x="7639274" y="807863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Logbook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6EA5B-6382-E956-DCF2-8D9597918E78}"/>
              </a:ext>
            </a:extLst>
          </p:cNvPr>
          <p:cNvSpPr txBox="1"/>
          <p:nvPr/>
        </p:nvSpPr>
        <p:spPr>
          <a:xfrm>
            <a:off x="1247354" y="1672621"/>
            <a:ext cx="41953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pPr defTabSz="685800">
              <a:buClrTx/>
            </a:pPr>
            <a:r>
              <a:rPr lang="en-US" sz="1350" kern="1200" dirty="0">
                <a:ea typeface="+mn-ea"/>
                <a:cs typeface="+mn-cs"/>
              </a:rPr>
              <a:t>Show me an example where the answer changed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93376-B27F-0A39-0C6A-FF1F3107F651}"/>
              </a:ext>
            </a:extLst>
          </p:cNvPr>
          <p:cNvSpPr txBox="1"/>
          <p:nvPr/>
        </p:nvSpPr>
        <p:spPr>
          <a:xfrm>
            <a:off x="1787819" y="2122534"/>
            <a:ext cx="3654619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Proposition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: </a:t>
            </a:r>
            <a:r>
              <a:rPr lang="en-US" sz="1350" i="1" kern="1200" dirty="0">
                <a:solidFill>
                  <a:srgbClr val="0A3235"/>
                </a:solidFill>
                <a:ea typeface="+mn-ea"/>
                <a:cs typeface="+mn-cs"/>
              </a:rPr>
              <a:t>Coffee is good for you.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Answer: </a:t>
            </a:r>
            <a:r>
              <a:rPr lang="en-US" sz="1350" b="1" kern="1200" dirty="0">
                <a:solidFill>
                  <a:srgbClr val="FF0000"/>
                </a:solidFill>
                <a:ea typeface="+mn-ea"/>
                <a:cs typeface="+mn-cs"/>
              </a:rPr>
              <a:t>Yes 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(confidence 90)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F5326-0934-4F11-6B2F-D0D5206B363F}"/>
              </a:ext>
            </a:extLst>
          </p:cNvPr>
          <p:cNvSpPr txBox="1"/>
          <p:nvPr/>
        </p:nvSpPr>
        <p:spPr>
          <a:xfrm>
            <a:off x="1787819" y="2955243"/>
            <a:ext cx="4108350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Proposition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: </a:t>
            </a:r>
            <a:r>
              <a:rPr lang="en-US" sz="1350" i="1" kern="1200" dirty="0">
                <a:solidFill>
                  <a:srgbClr val="0A3235"/>
                </a:solidFill>
                <a:ea typeface="+mn-ea"/>
                <a:cs typeface="+mn-cs"/>
              </a:rPr>
              <a:t>Coffee is good for you.</a:t>
            </a:r>
          </a:p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New evidence: </a:t>
            </a:r>
            <a:r>
              <a:rPr lang="en-US" sz="1350" kern="1200" dirty="0" err="1">
                <a:solidFill>
                  <a:srgbClr val="0A3235"/>
                </a:solidFill>
                <a:ea typeface="+mn-ea"/>
                <a:cs typeface="+mn-cs"/>
              </a:rPr>
              <a:t>Cochraine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 reported coffee is bad.</a:t>
            </a:r>
          </a:p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Answer: </a:t>
            </a:r>
            <a:r>
              <a:rPr lang="en-US" sz="1350" b="1" kern="1200" dirty="0">
                <a:solidFill>
                  <a:srgbClr val="FF0000"/>
                </a:solidFill>
                <a:ea typeface="+mn-ea"/>
                <a:cs typeface="+mn-cs"/>
              </a:rPr>
              <a:t>No 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(confidence 90)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EA7CF-1C78-AF23-F7A1-B9C232D685E5}"/>
              </a:ext>
            </a:extLst>
          </p:cNvPr>
          <p:cNvSpPr txBox="1"/>
          <p:nvPr/>
        </p:nvSpPr>
        <p:spPr>
          <a:xfrm>
            <a:off x="1999109" y="3726319"/>
            <a:ext cx="260404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∆ confidence = 90 – 90 = 0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FC892D-BD69-A5D1-B67C-60B944CA433C}"/>
              </a:ext>
            </a:extLst>
          </p:cNvPr>
          <p:cNvSpPr/>
          <p:nvPr/>
        </p:nvSpPr>
        <p:spPr>
          <a:xfrm rot="5400000">
            <a:off x="3456649" y="2244513"/>
            <a:ext cx="181781" cy="1082522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22" name="Picture 21" descr="https://lh3.googleusercontent.com/7mVkIwxSnxvvn1OXAxjr_VnWTxOJQpkq3rT5ZjHx4WwrQQqj-TD5dmVc--u_MC1ILFSCu4tZ4dgKNoBDR6NLEbGMLflxVZH41FsqVY4qiYbroXEeJ--sn_B1CO25tCNCwubNHF-_fQk">
            <a:extLst>
              <a:ext uri="{FF2B5EF4-FFF2-40B4-BE49-F238E27FC236}">
                <a16:creationId xmlns:a16="http://schemas.microsoft.com/office/drawing/2014/main" id="{61BB849D-F8F0-B15C-D06D-1E70C87D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77" y="3726319"/>
            <a:ext cx="511595" cy="4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64F6DC-36EF-AAD6-E502-F3D82EE2868F}"/>
              </a:ext>
            </a:extLst>
          </p:cNvPr>
          <p:cNvSpPr/>
          <p:nvPr/>
        </p:nvSpPr>
        <p:spPr>
          <a:xfrm>
            <a:off x="5717722" y="1785408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FEEB636-1430-C6F6-AA8C-758B5BDEB31B}"/>
              </a:ext>
            </a:extLst>
          </p:cNvPr>
          <p:cNvSpPr/>
          <p:nvPr/>
        </p:nvSpPr>
        <p:spPr>
          <a:xfrm flipH="1">
            <a:off x="5712784" y="2040194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95CC017-E763-AA54-A428-A25D6909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6359372" y="1654231"/>
            <a:ext cx="624750" cy="560181"/>
          </a:xfrm>
          <a:prstGeom prst="rect">
            <a:avLst/>
          </a:prstGeom>
        </p:spPr>
      </p:pic>
      <p:pic>
        <p:nvPicPr>
          <p:cNvPr id="27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DEF08E3E-4FD2-EC18-E4A0-632E29CB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1" y="3979336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310D1D-EE3D-60DE-20C5-22BC128A133F}"/>
              </a:ext>
            </a:extLst>
          </p:cNvPr>
          <p:cNvSpPr txBox="1"/>
          <p:nvPr/>
        </p:nvSpPr>
        <p:spPr>
          <a:xfrm>
            <a:off x="1316216" y="4168367"/>
            <a:ext cx="43781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pPr defTabSz="685800">
              <a:buClrTx/>
            </a:pPr>
            <a:r>
              <a:rPr lang="en-US" sz="1350" kern="1200" dirty="0">
                <a:ea typeface="+mn-ea"/>
                <a:cs typeface="+mn-cs"/>
              </a:rPr>
              <a:t>Try again, but negate confidences of “No” answers</a:t>
            </a:r>
          </a:p>
        </p:txBody>
      </p:sp>
    </p:spTree>
    <p:extLst>
      <p:ext uri="{BB962C8B-B14F-4D97-AF65-F5344CB8AC3E}">
        <p14:creationId xmlns:p14="http://schemas.microsoft.com/office/powerpoint/2010/main" val="15374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6" grpId="0"/>
      <p:bldP spid="13" grpId="0" animBg="1"/>
      <p:bldP spid="14" grpId="0" animBg="1"/>
      <p:bldP spid="20" grpId="0"/>
      <p:bldP spid="21" grpId="0" animBg="1"/>
      <p:bldP spid="23" grpId="0" animBg="1"/>
      <p:bldP spid="24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ach with clear blue water&#10;&#10;AI-generated content may be incorrect.">
            <a:extLst>
              <a:ext uri="{FF2B5EF4-FFF2-40B4-BE49-F238E27FC236}">
                <a16:creationId xmlns:a16="http://schemas.microsoft.com/office/drawing/2014/main" id="{F92669FE-0E8A-4185-0561-BACF5F104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6" y="1238989"/>
            <a:ext cx="3139810" cy="2355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BF2AA3-E960-B9A4-0E4C-32C65E76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406" y="1391275"/>
            <a:ext cx="3184739" cy="2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CDA664-4F52-596B-8331-D3020DF3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4E13-A30C-3236-F23B-F51C262E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16683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5E93BDC-5104-AE85-45EE-DE64A3DAFE90}"/>
              </a:ext>
            </a:extLst>
          </p:cNvPr>
          <p:cNvSpPr/>
          <p:nvPr/>
        </p:nvSpPr>
        <p:spPr>
          <a:xfrm flipH="1">
            <a:off x="5696847" y="1235607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srgbClr val="FAF2E9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2B717-0CF8-9F15-2387-1A0B2625B428}"/>
              </a:ext>
            </a:extLst>
          </p:cNvPr>
          <p:cNvSpPr txBox="1"/>
          <p:nvPr/>
        </p:nvSpPr>
        <p:spPr>
          <a:xfrm>
            <a:off x="1294227" y="1552255"/>
            <a:ext cx="1935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pPr defTabSz="685800">
              <a:buClrTx/>
            </a:pPr>
            <a:r>
              <a:rPr lang="en-US" sz="1350" kern="1200" dirty="0">
                <a:ea typeface="+mn-ea"/>
                <a:cs typeface="+mn-cs"/>
              </a:rPr>
              <a:t>Show me an example</a:t>
            </a:r>
          </a:p>
        </p:txBody>
      </p:sp>
      <p:pic>
        <p:nvPicPr>
          <p:cNvPr id="15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EE42EBF6-C4D8-E62A-43D0-8B039067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5" y="1346427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B8A8D8-CFB9-9526-C0E3-6B38BC01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6379201" y="1077905"/>
            <a:ext cx="624750" cy="560181"/>
          </a:xfrm>
          <a:prstGeom prst="rect">
            <a:avLst/>
          </a:prstGeom>
        </p:spPr>
      </p:pic>
      <p:pic>
        <p:nvPicPr>
          <p:cNvPr id="30" name="Picture 2" descr="Date calendar cartoon Royalty Free Vector Image">
            <a:extLst>
              <a:ext uri="{FF2B5EF4-FFF2-40B4-BE49-F238E27FC236}">
                <a16:creationId xmlns:a16="http://schemas.microsoft.com/office/drawing/2014/main" id="{82AA764E-37E0-0514-4B05-2482853F5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>
            <a:fillRect/>
          </a:stretch>
        </p:blipFill>
        <p:spPr bwMode="auto">
          <a:xfrm>
            <a:off x="1700785" y="173640"/>
            <a:ext cx="704255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0AE9BC-3B38-91D2-9FE6-C8623A3782D1}"/>
              </a:ext>
            </a:extLst>
          </p:cNvPr>
          <p:cNvSpPr txBox="1"/>
          <p:nvPr/>
        </p:nvSpPr>
        <p:spPr>
          <a:xfrm>
            <a:off x="1635225" y="322247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0000"/>
                </a:solidFill>
                <a:ea typeface="+mn-ea"/>
                <a:cs typeface="+mn-cs"/>
              </a:rPr>
              <a:t>✘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C62904-D74F-C36E-775F-968190269ACF}"/>
              </a:ext>
            </a:extLst>
          </p:cNvPr>
          <p:cNvSpPr/>
          <p:nvPr/>
        </p:nvSpPr>
        <p:spPr>
          <a:xfrm>
            <a:off x="7437854" y="107125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2A4F53-66B6-C0AC-DCED-F47B940D0645}"/>
              </a:ext>
            </a:extLst>
          </p:cNvPr>
          <p:cNvSpPr txBox="1"/>
          <p:nvPr/>
        </p:nvSpPr>
        <p:spPr>
          <a:xfrm>
            <a:off x="7437854" y="1098466"/>
            <a:ext cx="1306900" cy="191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Task: How persuadable is Claude?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1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2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Task: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Approach: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Findings: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Suggested next step: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897F-ACEB-B9AF-012E-947758E00F59}"/>
              </a:ext>
            </a:extLst>
          </p:cNvPr>
          <p:cNvSpPr txBox="1"/>
          <p:nvPr/>
        </p:nvSpPr>
        <p:spPr>
          <a:xfrm>
            <a:off x="1756669" y="322247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0000"/>
                </a:solidFill>
                <a:ea typeface="+mn-ea"/>
                <a:cs typeface="+mn-cs"/>
              </a:rPr>
              <a:t>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2F139-18DA-FDA2-8CBD-056B619D6EC7}"/>
              </a:ext>
            </a:extLst>
          </p:cNvPr>
          <p:cNvSpPr txBox="1"/>
          <p:nvPr/>
        </p:nvSpPr>
        <p:spPr>
          <a:xfrm>
            <a:off x="2964970" y="978774"/>
            <a:ext cx="30038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Claude still isn’t very persuadable.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Average ∆ confidence ≈  +5%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E8598-D6AD-41C6-22B1-C8016411FF0D}"/>
              </a:ext>
            </a:extLst>
          </p:cNvPr>
          <p:cNvSpPr txBox="1"/>
          <p:nvPr/>
        </p:nvSpPr>
        <p:spPr>
          <a:xfrm>
            <a:off x="7639274" y="807863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Logbook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541AB-8ED9-DF38-5008-CD94DE8644DF}"/>
              </a:ext>
            </a:extLst>
          </p:cNvPr>
          <p:cNvSpPr txBox="1"/>
          <p:nvPr/>
        </p:nvSpPr>
        <p:spPr>
          <a:xfrm>
            <a:off x="1756669" y="2006753"/>
            <a:ext cx="3654619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Proposition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: </a:t>
            </a:r>
            <a:r>
              <a:rPr lang="en-US" sz="1350" i="1" kern="1200" dirty="0">
                <a:solidFill>
                  <a:srgbClr val="0A3235"/>
                </a:solidFill>
                <a:ea typeface="+mn-ea"/>
                <a:cs typeface="+mn-cs"/>
              </a:rPr>
              <a:t>Soda is good for you.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Answer: </a:t>
            </a:r>
            <a:r>
              <a:rPr lang="en-US" sz="1350" b="1" kern="1200" dirty="0">
                <a:solidFill>
                  <a:srgbClr val="FF0000"/>
                </a:solidFill>
                <a:ea typeface="+mn-ea"/>
                <a:cs typeface="+mn-cs"/>
              </a:rPr>
              <a:t>Yes 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(confidence 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8BCEA-CC13-37D6-2324-3B82E7216EDF}"/>
              </a:ext>
            </a:extLst>
          </p:cNvPr>
          <p:cNvSpPr txBox="1"/>
          <p:nvPr/>
        </p:nvSpPr>
        <p:spPr>
          <a:xfrm>
            <a:off x="1756669" y="2839463"/>
            <a:ext cx="4108350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Proposition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: </a:t>
            </a:r>
            <a:r>
              <a:rPr lang="en-US" sz="1350" i="1" kern="1200" dirty="0">
                <a:solidFill>
                  <a:srgbClr val="0A3235"/>
                </a:solidFill>
                <a:ea typeface="+mn-ea"/>
                <a:cs typeface="+mn-cs"/>
              </a:rPr>
              <a:t>Soda is good for you.</a:t>
            </a:r>
          </a:p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New evidence: 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Viral story suggests soda is bad</a:t>
            </a:r>
          </a:p>
          <a:p>
            <a:pPr defTabSz="685800">
              <a:buClrTx/>
            </a:pPr>
            <a:r>
              <a:rPr lang="en-US" sz="1350" b="1" kern="1200" dirty="0">
                <a:solidFill>
                  <a:srgbClr val="0A3235"/>
                </a:solidFill>
                <a:ea typeface="+mn-ea"/>
                <a:cs typeface="+mn-cs"/>
              </a:rPr>
              <a:t>Answer: </a:t>
            </a:r>
            <a:r>
              <a:rPr lang="en-US" sz="1350" b="1" kern="1200" dirty="0">
                <a:solidFill>
                  <a:srgbClr val="FF0000"/>
                </a:solidFill>
                <a:ea typeface="+mn-ea"/>
                <a:cs typeface="+mn-cs"/>
              </a:rPr>
              <a:t>Unsure </a:t>
            </a: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(confidence 60)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AEFBF-7376-2912-C86F-707215596EE0}"/>
              </a:ext>
            </a:extLst>
          </p:cNvPr>
          <p:cNvSpPr txBox="1"/>
          <p:nvPr/>
        </p:nvSpPr>
        <p:spPr>
          <a:xfrm>
            <a:off x="1967959" y="3610539"/>
            <a:ext cx="260404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∆ confidence = 60 – 10 = +50?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9EF7A-4A4A-44CC-FAC5-CE512B624FD1}"/>
              </a:ext>
            </a:extLst>
          </p:cNvPr>
          <p:cNvSpPr/>
          <p:nvPr/>
        </p:nvSpPr>
        <p:spPr>
          <a:xfrm rot="5400000">
            <a:off x="3425499" y="2128732"/>
            <a:ext cx="181781" cy="1082522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19" name="Picture 18" descr="https://lh3.googleusercontent.com/7mVkIwxSnxvvn1OXAxjr_VnWTxOJQpkq3rT5ZjHx4WwrQQqj-TD5dmVc--u_MC1ILFSCu4tZ4dgKNoBDR6NLEbGMLflxVZH41FsqVY4qiYbroXEeJ--sn_B1CO25tCNCwubNHF-_fQk">
            <a:extLst>
              <a:ext uri="{FF2B5EF4-FFF2-40B4-BE49-F238E27FC236}">
                <a16:creationId xmlns:a16="http://schemas.microsoft.com/office/drawing/2014/main" id="{4A2A3B3D-5800-F96C-2C6F-9D7917EF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04" y="3605527"/>
            <a:ext cx="511595" cy="4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FB695A-73CC-960E-3265-B1865412B480}"/>
              </a:ext>
            </a:extLst>
          </p:cNvPr>
          <p:cNvSpPr/>
          <p:nvPr/>
        </p:nvSpPr>
        <p:spPr>
          <a:xfrm>
            <a:off x="5712784" y="1722265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D19B98A-0314-0A2D-A157-5401D037C508}"/>
              </a:ext>
            </a:extLst>
          </p:cNvPr>
          <p:cNvSpPr/>
          <p:nvPr/>
        </p:nvSpPr>
        <p:spPr>
          <a:xfrm flipH="1">
            <a:off x="5712784" y="2040194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E7A001-A7C4-0918-219C-0957D534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4" t="28323" r="27168" b="29187"/>
          <a:stretch>
            <a:fillRect/>
          </a:stretch>
        </p:blipFill>
        <p:spPr>
          <a:xfrm>
            <a:off x="6359372" y="1654231"/>
            <a:ext cx="624750" cy="560181"/>
          </a:xfrm>
          <a:prstGeom prst="rect">
            <a:avLst/>
          </a:prstGeom>
        </p:spPr>
      </p:pic>
      <p:pic>
        <p:nvPicPr>
          <p:cNvPr id="23" name="Picture 2" descr="Teacher Lecturer School Clip art - female png download - 2254*1769 ...">
            <a:extLst>
              <a:ext uri="{FF2B5EF4-FFF2-40B4-BE49-F238E27FC236}">
                <a16:creationId xmlns:a16="http://schemas.microsoft.com/office/drawing/2014/main" id="{92593C84-274A-41C0-7048-8A0B1A5A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2" y="3863555"/>
            <a:ext cx="762467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866916-D86B-BD99-C116-990284AD0905}"/>
              </a:ext>
            </a:extLst>
          </p:cNvPr>
          <p:cNvSpPr txBox="1"/>
          <p:nvPr/>
        </p:nvSpPr>
        <p:spPr>
          <a:xfrm>
            <a:off x="1294226" y="4130429"/>
            <a:ext cx="3733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pPr defTabSz="685800">
              <a:buClrTx/>
            </a:pPr>
            <a:r>
              <a:rPr lang="en-US" sz="1350" kern="1200" dirty="0">
                <a:ea typeface="+mn-ea"/>
                <a:cs typeface="+mn-cs"/>
              </a:rPr>
              <a:t>“Unsure” should always have confidence 0</a:t>
            </a:r>
          </a:p>
        </p:txBody>
      </p:sp>
    </p:spTree>
    <p:extLst>
      <p:ext uri="{BB962C8B-B14F-4D97-AF65-F5344CB8AC3E}">
        <p14:creationId xmlns:p14="http://schemas.microsoft.com/office/powerpoint/2010/main" val="11813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0" grpId="0" animBg="1"/>
      <p:bldP spid="13" grpId="0"/>
      <p:bldP spid="14" grpId="0" animBg="1"/>
      <p:bldP spid="20" grpId="0" animBg="1"/>
      <p:bldP spid="21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B97D1C-3D55-DEC5-3AE2-251A5BC8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ach with clear blue water&#10;&#10;AI-generated content may be incorrect.">
            <a:extLst>
              <a:ext uri="{FF2B5EF4-FFF2-40B4-BE49-F238E27FC236}">
                <a16:creationId xmlns:a16="http://schemas.microsoft.com/office/drawing/2014/main" id="{A5F775D0-48D7-A504-A09C-36E77230B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6" y="1238989"/>
            <a:ext cx="3139810" cy="2355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C3089E-A25E-1855-20EA-73565B0FC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406" y="1391275"/>
            <a:ext cx="3184739" cy="2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01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A9162-B2BE-A543-BFF5-3B4CA3E0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0337-1CE4-0B49-0593-FCD776DA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16683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Day 5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73C68F3-6784-ABE5-ED38-F3B13CDA1D75}"/>
              </a:ext>
            </a:extLst>
          </p:cNvPr>
          <p:cNvSpPr/>
          <p:nvPr/>
        </p:nvSpPr>
        <p:spPr>
          <a:xfrm flipH="1">
            <a:off x="5793862" y="1183898"/>
            <a:ext cx="463550" cy="200799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50" dirty="0">
              <a:solidFill>
                <a:srgbClr val="FAF2E9"/>
              </a:solidFill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2A1C1D-4DF8-BFBF-3D52-90F16153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44" t="28323" r="27168" b="29187"/>
          <a:stretch>
            <a:fillRect/>
          </a:stretch>
        </p:blipFill>
        <p:spPr>
          <a:xfrm>
            <a:off x="6341715" y="967421"/>
            <a:ext cx="624750" cy="560181"/>
          </a:xfrm>
          <a:prstGeom prst="rect">
            <a:avLst/>
          </a:prstGeom>
        </p:spPr>
      </p:pic>
      <p:pic>
        <p:nvPicPr>
          <p:cNvPr id="30" name="Picture 2" descr="Date calendar cartoon Royalty Free Vector Image">
            <a:extLst>
              <a:ext uri="{FF2B5EF4-FFF2-40B4-BE49-F238E27FC236}">
                <a16:creationId xmlns:a16="http://schemas.microsoft.com/office/drawing/2014/main" id="{72A48E8B-2896-8CBA-118F-F3196FA60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>
            <a:fillRect/>
          </a:stretch>
        </p:blipFill>
        <p:spPr bwMode="auto">
          <a:xfrm>
            <a:off x="1700786" y="173641"/>
            <a:ext cx="704255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122068-7EE5-7EAA-9DC5-88AE46BA9428}"/>
              </a:ext>
            </a:extLst>
          </p:cNvPr>
          <p:cNvSpPr txBox="1"/>
          <p:nvPr/>
        </p:nvSpPr>
        <p:spPr>
          <a:xfrm>
            <a:off x="1635225" y="322248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8601E7-25E4-8C33-4F57-1833F3B0A324}"/>
              </a:ext>
            </a:extLst>
          </p:cNvPr>
          <p:cNvSpPr/>
          <p:nvPr/>
        </p:nvSpPr>
        <p:spPr>
          <a:xfrm>
            <a:off x="7437855" y="107125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50">
              <a:solidFill>
                <a:srgbClr val="FAF2E9"/>
              </a:solid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12DFD-B3F1-E365-49C6-7C1F3074599E}"/>
              </a:ext>
            </a:extLst>
          </p:cNvPr>
          <p:cNvSpPr txBox="1"/>
          <p:nvPr/>
        </p:nvSpPr>
        <p:spPr>
          <a:xfrm>
            <a:off x="7437855" y="1098468"/>
            <a:ext cx="1306900" cy="23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788" b="1" dirty="0">
                <a:solidFill>
                  <a:srgbClr val="0A3235"/>
                </a:solidFill>
              </a:rPr>
              <a:t> : : : : : : : : </a:t>
            </a:r>
          </a:p>
          <a:p>
            <a:pPr defTabSz="685783"/>
            <a:r>
              <a:rPr lang="en-US" sz="788" b="1" u="sng" dirty="0">
                <a:solidFill>
                  <a:srgbClr val="0A3235"/>
                </a:solidFill>
              </a:rPr>
              <a:t>Experiment 2 </a:t>
            </a:r>
            <a:r>
              <a:rPr lang="en-US" sz="788" dirty="0">
                <a:solidFill>
                  <a:srgbClr val="0A3235"/>
                </a:solidFill>
              </a:rPr>
              <a:t>(</a:t>
            </a:r>
            <a:r>
              <a:rPr lang="en-US" sz="788" u="sng" dirty="0">
                <a:solidFill>
                  <a:srgbClr val="0070C0"/>
                </a:solidFill>
              </a:rPr>
              <a:t>report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code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data</a:t>
            </a:r>
            <a:r>
              <a:rPr lang="en-US" sz="788" dirty="0">
                <a:solidFill>
                  <a:srgbClr val="0A3235"/>
                </a:solidFill>
              </a:rPr>
              <a:t>)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…</a:t>
            </a:r>
          </a:p>
          <a:p>
            <a:pPr defTabSz="685783"/>
            <a:r>
              <a:rPr lang="en-US" sz="788" b="1" u="sng" dirty="0">
                <a:solidFill>
                  <a:srgbClr val="0A3235"/>
                </a:solidFill>
              </a:rPr>
              <a:t>Experiment 3 </a:t>
            </a:r>
            <a:r>
              <a:rPr lang="en-US" sz="788" dirty="0">
                <a:solidFill>
                  <a:srgbClr val="0A3235"/>
                </a:solidFill>
              </a:rPr>
              <a:t>(</a:t>
            </a:r>
            <a:r>
              <a:rPr lang="en-US" sz="788" u="sng" dirty="0">
                <a:solidFill>
                  <a:srgbClr val="0070C0"/>
                </a:solidFill>
              </a:rPr>
              <a:t>report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code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data</a:t>
            </a:r>
            <a:r>
              <a:rPr lang="en-US" sz="788" dirty="0">
                <a:solidFill>
                  <a:srgbClr val="0A3235"/>
                </a:solidFill>
              </a:rPr>
              <a:t>)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…</a:t>
            </a:r>
          </a:p>
          <a:p>
            <a:pPr defTabSz="685783"/>
            <a:r>
              <a:rPr lang="en-US" sz="788" b="1" u="sng" dirty="0">
                <a:solidFill>
                  <a:srgbClr val="0A3235"/>
                </a:solidFill>
              </a:rPr>
              <a:t>Experiment 4 </a:t>
            </a:r>
            <a:r>
              <a:rPr lang="en-US" sz="788" dirty="0">
                <a:solidFill>
                  <a:srgbClr val="0A3235"/>
                </a:solidFill>
              </a:rPr>
              <a:t>(</a:t>
            </a:r>
            <a:r>
              <a:rPr lang="en-US" sz="788" u="sng" dirty="0">
                <a:solidFill>
                  <a:srgbClr val="0070C0"/>
                </a:solidFill>
              </a:rPr>
              <a:t>report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code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data</a:t>
            </a:r>
            <a:r>
              <a:rPr lang="en-US" sz="788" dirty="0">
                <a:solidFill>
                  <a:srgbClr val="0A3235"/>
                </a:solidFill>
              </a:rPr>
              <a:t>)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…</a:t>
            </a:r>
          </a:p>
          <a:p>
            <a:pPr defTabSz="685783"/>
            <a:r>
              <a:rPr lang="en-US" sz="788" b="1" u="sng" dirty="0">
                <a:solidFill>
                  <a:srgbClr val="0A3235"/>
                </a:solidFill>
              </a:rPr>
              <a:t>Experiment 5 </a:t>
            </a:r>
            <a:r>
              <a:rPr lang="en-US" sz="788" dirty="0">
                <a:solidFill>
                  <a:srgbClr val="0A3235"/>
                </a:solidFill>
              </a:rPr>
              <a:t>(</a:t>
            </a:r>
            <a:r>
              <a:rPr lang="en-US" sz="788" u="sng" dirty="0">
                <a:solidFill>
                  <a:srgbClr val="0070C0"/>
                </a:solidFill>
              </a:rPr>
              <a:t>report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code</a:t>
            </a:r>
            <a:r>
              <a:rPr lang="en-US" sz="788" dirty="0">
                <a:solidFill>
                  <a:srgbClr val="0A3235"/>
                </a:solidFill>
              </a:rPr>
              <a:t>, </a:t>
            </a:r>
            <a:r>
              <a:rPr lang="en-US" sz="788" u="sng" dirty="0">
                <a:solidFill>
                  <a:srgbClr val="0070C0"/>
                </a:solidFill>
              </a:rPr>
              <a:t>data</a:t>
            </a:r>
            <a:r>
              <a:rPr lang="en-US" sz="788" dirty="0">
                <a:solidFill>
                  <a:srgbClr val="0A3235"/>
                </a:solidFill>
              </a:rPr>
              <a:t>)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Task: …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Approach: …</a:t>
            </a: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Findings: …</a:t>
            </a:r>
          </a:p>
          <a:p>
            <a:pPr defTabSz="685783"/>
            <a:endParaRPr lang="en-US" sz="788" dirty="0">
              <a:solidFill>
                <a:srgbClr val="0A3235"/>
              </a:solidFill>
            </a:endParaRPr>
          </a:p>
          <a:p>
            <a:pPr defTabSz="685783"/>
            <a:r>
              <a:rPr lang="en-US" sz="788" dirty="0">
                <a:solidFill>
                  <a:srgbClr val="0A3235"/>
                </a:solidFill>
              </a:rPr>
              <a:t>Suggested next step: …</a:t>
            </a:r>
          </a:p>
          <a:p>
            <a:pPr defTabSz="685783"/>
            <a:endParaRPr lang="en-US" sz="788" dirty="0">
              <a:solidFill>
                <a:srgbClr val="0A3235"/>
              </a:solidFill>
            </a:endParaRPr>
          </a:p>
          <a:p>
            <a:pPr defTabSz="685783"/>
            <a:endParaRPr lang="en-US" sz="788" dirty="0">
              <a:solidFill>
                <a:srgbClr val="0A323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3060B-D3DE-A8B8-D41F-6F8CB3D4B61C}"/>
              </a:ext>
            </a:extLst>
          </p:cNvPr>
          <p:cNvSpPr txBox="1"/>
          <p:nvPr/>
        </p:nvSpPr>
        <p:spPr>
          <a:xfrm>
            <a:off x="1756670" y="322248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C8F6D-5172-C4FC-CC5B-6BA90A654457}"/>
              </a:ext>
            </a:extLst>
          </p:cNvPr>
          <p:cNvSpPr txBox="1"/>
          <p:nvPr/>
        </p:nvSpPr>
        <p:spPr>
          <a:xfrm>
            <a:off x="1878114" y="315104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2DCF62-CDC0-AEC2-85C0-A314384A10E8}"/>
              </a:ext>
            </a:extLst>
          </p:cNvPr>
          <p:cNvSpPr txBox="1"/>
          <p:nvPr/>
        </p:nvSpPr>
        <p:spPr>
          <a:xfrm>
            <a:off x="7639275" y="807863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0A3235"/>
                </a:solidFill>
              </a:rPr>
              <a:t>Logbook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F43E1-3EDA-0396-1C3F-67C6C81AB660}"/>
              </a:ext>
            </a:extLst>
          </p:cNvPr>
          <p:cNvSpPr txBox="1"/>
          <p:nvPr/>
        </p:nvSpPr>
        <p:spPr>
          <a:xfrm>
            <a:off x="1999557" y="315104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828DB-9FB7-24F3-15A8-D77332E5F3E6}"/>
              </a:ext>
            </a:extLst>
          </p:cNvPr>
          <p:cNvSpPr txBox="1"/>
          <p:nvPr/>
        </p:nvSpPr>
        <p:spPr>
          <a:xfrm>
            <a:off x="2128191" y="315104"/>
            <a:ext cx="33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800" dirty="0">
                <a:solidFill>
                  <a:srgbClr val="FF0000"/>
                </a:solidFill>
              </a:rPr>
              <a:t>✘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1CEB6-E7F5-D494-B6A5-EDCE65D19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95" y="1711122"/>
            <a:ext cx="2170643" cy="1299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E33A0-CEA4-1F70-AE52-096753861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854" y="1696842"/>
            <a:ext cx="2177783" cy="1313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1F1AAB-B79E-FB64-869B-5CA06C96E5B5}"/>
              </a:ext>
            </a:extLst>
          </p:cNvPr>
          <p:cNvSpPr txBox="1"/>
          <p:nvPr/>
        </p:nvSpPr>
        <p:spPr>
          <a:xfrm>
            <a:off x="1315948" y="1110772"/>
            <a:ext cx="48571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0A3235"/>
                </a:solidFill>
              </a:rPr>
              <a:t>Claude </a:t>
            </a:r>
            <a:r>
              <a:rPr lang="en-US" sz="1050" b="1" i="1" dirty="0">
                <a:solidFill>
                  <a:srgbClr val="0A3235"/>
                </a:solidFill>
              </a:rPr>
              <a:t>is</a:t>
            </a:r>
            <a:r>
              <a:rPr lang="en-US" sz="1050" dirty="0">
                <a:solidFill>
                  <a:srgbClr val="0A3235"/>
                </a:solidFill>
              </a:rPr>
              <a:t> quite persuadable!</a:t>
            </a:r>
          </a:p>
          <a:p>
            <a:pPr defTabSz="685783"/>
            <a:r>
              <a:rPr lang="en-US" sz="1050" b="1" dirty="0">
                <a:solidFill>
                  <a:srgbClr val="FF0000"/>
                </a:solidFill>
              </a:rPr>
              <a:t>Appealing to authority </a:t>
            </a:r>
            <a:r>
              <a:rPr lang="en-US" sz="1050" dirty="0">
                <a:solidFill>
                  <a:srgbClr val="0A3235"/>
                </a:solidFill>
              </a:rPr>
              <a:t>is the most persuasive technique.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1AB833C-2D59-3A87-654E-B9FA5B3D0242}"/>
              </a:ext>
            </a:extLst>
          </p:cNvPr>
          <p:cNvSpPr/>
          <p:nvPr/>
        </p:nvSpPr>
        <p:spPr>
          <a:xfrm>
            <a:off x="1315949" y="2100263"/>
            <a:ext cx="2384515" cy="21431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50">
              <a:solidFill>
                <a:srgbClr val="FAF2E9"/>
              </a:solidFill>
              <a:latin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50E685-DA63-AB1F-31FD-0AEE928569BA}"/>
              </a:ext>
            </a:extLst>
          </p:cNvPr>
          <p:cNvSpPr/>
          <p:nvPr/>
        </p:nvSpPr>
        <p:spPr>
          <a:xfrm>
            <a:off x="1340557" y="2796235"/>
            <a:ext cx="2384515" cy="21431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50">
              <a:solidFill>
                <a:srgbClr val="FAF2E9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FEEC7-BA8C-678D-7817-9B1B2554FB30}"/>
              </a:ext>
            </a:extLst>
          </p:cNvPr>
          <p:cNvSpPr txBox="1"/>
          <p:nvPr/>
        </p:nvSpPr>
        <p:spPr>
          <a:xfrm>
            <a:off x="1756670" y="3444106"/>
            <a:ext cx="455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🎉🎉🎉</a:t>
            </a:r>
          </a:p>
        </p:txBody>
      </p:sp>
    </p:spTree>
    <p:extLst>
      <p:ext uri="{BB962C8B-B14F-4D97-AF65-F5344CB8AC3E}">
        <p14:creationId xmlns:p14="http://schemas.microsoft.com/office/powerpoint/2010/main" val="66360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82938-C187-B1A6-C630-B0352D1C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9EB-2FF9-1EAD-6100-04D24268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5" y="19625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Open-Ended Search: The Main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B5DA-AB80-643D-CA2E-4162D1522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25" y="863550"/>
            <a:ext cx="7206977" cy="3416400"/>
          </a:xfrm>
        </p:spPr>
        <p:txBody>
          <a:bodyPr/>
          <a:lstStyle/>
          <a:p>
            <a:r>
              <a:rPr lang="en-US" dirty="0"/>
              <a:t>Models are </a:t>
            </a:r>
            <a:r>
              <a:rPr lang="en-US" dirty="0">
                <a:solidFill>
                  <a:srgbClr val="FF0000"/>
                </a:solidFill>
              </a:rPr>
              <a:t>good</a:t>
            </a:r>
            <a:r>
              <a:rPr lang="en-US" dirty="0"/>
              <a:t> at single, well-defined experiments</a:t>
            </a:r>
          </a:p>
          <a:p>
            <a:pPr lvl="1"/>
            <a:r>
              <a:rPr lang="en-US" sz="1800" dirty="0"/>
              <a:t>BUT: can make occasional </a:t>
            </a:r>
            <a:r>
              <a:rPr lang="en-US" sz="1800" dirty="0">
                <a:solidFill>
                  <a:srgbClr val="FF0000"/>
                </a:solidFill>
              </a:rPr>
              <a:t>fatal design choices</a:t>
            </a:r>
          </a:p>
          <a:p>
            <a:r>
              <a:rPr lang="en-US" dirty="0">
                <a:solidFill>
                  <a:schemeClr val="tx1"/>
                </a:solidFill>
              </a:rPr>
              <a:t>Models are poor at </a:t>
            </a:r>
            <a:r>
              <a:rPr lang="en-US" dirty="0">
                <a:solidFill>
                  <a:srgbClr val="FF0000"/>
                </a:solidFill>
              </a:rPr>
              <a:t>proposing good follow-on experiments</a:t>
            </a:r>
          </a:p>
          <a:p>
            <a:r>
              <a:rPr lang="en-US" sz="2000" dirty="0"/>
              <a:t>The “professor-student” overnight-style is promising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2A7EE-A414-40C6-336F-7F01CCA1FF34}"/>
              </a:ext>
            </a:extLst>
          </p:cNvPr>
          <p:cNvSpPr/>
          <p:nvPr/>
        </p:nvSpPr>
        <p:spPr>
          <a:xfrm>
            <a:off x="7437854" y="107125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432D3-F67D-D1A0-F4D0-7588DB6B0DE7}"/>
              </a:ext>
            </a:extLst>
          </p:cNvPr>
          <p:cNvSpPr txBox="1"/>
          <p:nvPr/>
        </p:nvSpPr>
        <p:spPr>
          <a:xfrm>
            <a:off x="7437854" y="1098467"/>
            <a:ext cx="1306900" cy="275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788" b="1" kern="1200" dirty="0">
                <a:solidFill>
                  <a:srgbClr val="0A3235"/>
                </a:solidFill>
                <a:ea typeface="+mn-ea"/>
                <a:cs typeface="+mn-cs"/>
              </a:rPr>
              <a:t> : : : : : : : : 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2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3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4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5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788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6 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788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Task: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Approach: …</a:t>
            </a: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Findings: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788" kern="1200" dirty="0">
                <a:solidFill>
                  <a:srgbClr val="0A3235"/>
                </a:solidFill>
                <a:ea typeface="+mn-ea"/>
                <a:cs typeface="+mn-cs"/>
              </a:rPr>
              <a:t>Suggested next step: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9A1C9-5523-3034-6BD5-B58932F1AAE1}"/>
              </a:ext>
            </a:extLst>
          </p:cNvPr>
          <p:cNvSpPr txBox="1"/>
          <p:nvPr/>
        </p:nvSpPr>
        <p:spPr>
          <a:xfrm>
            <a:off x="7639274" y="807863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0A3235"/>
                </a:solidFill>
                <a:ea typeface="+mn-ea"/>
                <a:cs typeface="+mn-cs"/>
              </a:rPr>
              <a:t>Logbook</a:t>
            </a:r>
          </a:p>
        </p:txBody>
      </p:sp>
    </p:spTree>
    <p:extLst>
      <p:ext uri="{BB962C8B-B14F-4D97-AF65-F5344CB8AC3E}">
        <p14:creationId xmlns:p14="http://schemas.microsoft.com/office/powerpoint/2010/main" val="2923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CFF3-71E0-58BB-6ECB-1B83E2FC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34BAD-2C20-A8E6-FED9-28F8918439DE}"/>
              </a:ext>
            </a:extLst>
          </p:cNvPr>
          <p:cNvSpPr/>
          <p:nvPr/>
        </p:nvSpPr>
        <p:spPr>
          <a:xfrm>
            <a:off x="505578" y="758152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8DCFF-5042-A032-D7B8-32B4E7EFED56}"/>
              </a:ext>
            </a:extLst>
          </p:cNvPr>
          <p:cNvSpPr txBox="1"/>
          <p:nvPr/>
        </p:nvSpPr>
        <p:spPr>
          <a:xfrm>
            <a:off x="505578" y="785361"/>
            <a:ext cx="1306900" cy="282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b="1" kern="1200" dirty="0">
                <a:solidFill>
                  <a:srgbClr val="0A3235"/>
                </a:solidFill>
                <a:ea typeface="+mn-ea"/>
                <a:cs typeface="+mn-cs"/>
              </a:rPr>
              <a:t> : : : : : : : : </a:t>
            </a:r>
          </a:p>
          <a:p>
            <a:pPr defTabSz="685800">
              <a:buClrTx/>
            </a:pPr>
            <a:r>
              <a:rPr lang="en-US" sz="900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3 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900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4 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900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5 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  <a:p>
            <a:pPr defTabSz="685800">
              <a:buClrTx/>
            </a:pPr>
            <a:r>
              <a:rPr lang="en-US" sz="900" b="1" u="sng" kern="1200" dirty="0">
                <a:solidFill>
                  <a:srgbClr val="0A3235"/>
                </a:solidFill>
                <a:ea typeface="+mn-ea"/>
                <a:cs typeface="+mn-cs"/>
              </a:rPr>
              <a:t>Experiment 6 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(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report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code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, </a:t>
            </a:r>
            <a:r>
              <a:rPr lang="en-US" sz="900" u="sng" kern="1200" dirty="0">
                <a:solidFill>
                  <a:srgbClr val="0070C0"/>
                </a:solidFill>
                <a:ea typeface="+mn-ea"/>
                <a:cs typeface="+mn-cs"/>
              </a:rPr>
              <a:t>data</a:t>
            </a: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Task: …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Approach: …</a:t>
            </a: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Findings: …</a:t>
            </a:r>
          </a:p>
          <a:p>
            <a:pPr defTabSz="685800">
              <a:buClrTx/>
            </a:pPr>
            <a:endParaRPr lang="en-US" sz="900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900" kern="1200" dirty="0">
                <a:solidFill>
                  <a:srgbClr val="0A3235"/>
                </a:solidFill>
                <a:ea typeface="+mn-ea"/>
                <a:cs typeface="+mn-cs"/>
              </a:rPr>
              <a:t>Suggested next step: …</a:t>
            </a: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endParaRPr lang="en-US" sz="788" kern="1200" dirty="0">
              <a:solidFill>
                <a:srgbClr val="0A3235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F42F7-27B3-B43B-3AA4-C27952837D3E}"/>
              </a:ext>
            </a:extLst>
          </p:cNvPr>
          <p:cNvSpPr txBox="1"/>
          <p:nvPr/>
        </p:nvSpPr>
        <p:spPr>
          <a:xfrm>
            <a:off x="689989" y="45037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00" b="1" kern="1200" dirty="0">
                <a:solidFill>
                  <a:srgbClr val="FF0000"/>
                </a:solidFill>
                <a:ea typeface="+mn-ea"/>
                <a:cs typeface="+mn-cs"/>
              </a:rPr>
              <a:t>Logbook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F7B3B-3EA0-7978-06A9-690C73DB464C}"/>
              </a:ext>
            </a:extLst>
          </p:cNvPr>
          <p:cNvSpPr/>
          <p:nvPr/>
        </p:nvSpPr>
        <p:spPr>
          <a:xfrm>
            <a:off x="2788530" y="758152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91838-91F2-90A9-F8A4-5B80F1EEC7FA}"/>
              </a:ext>
            </a:extLst>
          </p:cNvPr>
          <p:cNvSpPr txBox="1"/>
          <p:nvPr/>
        </p:nvSpPr>
        <p:spPr>
          <a:xfrm>
            <a:off x="2788530" y="785361"/>
            <a:ext cx="1306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</a:t>
            </a: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Experiments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Experiment1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Experiment2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:::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Datasets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Dataset1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Dataset2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:::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Papers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Paper1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Paper2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:::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Analyses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Analysis1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Analysis2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:::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B1D4E-638A-72D7-671D-1BE504E391E1}"/>
              </a:ext>
            </a:extLst>
          </p:cNvPr>
          <p:cNvSpPr txBox="1"/>
          <p:nvPr/>
        </p:nvSpPr>
        <p:spPr>
          <a:xfrm>
            <a:off x="2630171" y="433203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00" b="1" kern="1200" dirty="0">
                <a:solidFill>
                  <a:srgbClr val="FF0000"/>
                </a:solidFill>
                <a:ea typeface="+mn-ea"/>
                <a:cs typeface="+mn-cs"/>
              </a:rPr>
              <a:t>Artifact 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EF5B0-BA5D-5BE0-7C75-37308C8C7790}"/>
              </a:ext>
            </a:extLst>
          </p:cNvPr>
          <p:cNvSpPr txBox="1"/>
          <p:nvPr/>
        </p:nvSpPr>
        <p:spPr>
          <a:xfrm>
            <a:off x="4753716" y="469624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00" b="1" kern="1200" dirty="0">
                <a:solidFill>
                  <a:srgbClr val="FF0000"/>
                </a:solidFill>
                <a:ea typeface="+mn-ea"/>
                <a:cs typeface="+mn-cs"/>
              </a:rPr>
              <a:t>State of Knowledge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AAE99-EB25-FA08-C1D2-0145FA2DB806}"/>
              </a:ext>
            </a:extLst>
          </p:cNvPr>
          <p:cNvSpPr txBox="1"/>
          <p:nvPr/>
        </p:nvSpPr>
        <p:spPr>
          <a:xfrm>
            <a:off x="7011269" y="46962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00" b="1" kern="1200" dirty="0">
                <a:solidFill>
                  <a:srgbClr val="FF0000"/>
                </a:solidFill>
                <a:ea typeface="+mn-ea"/>
                <a:cs typeface="+mn-cs"/>
              </a:rPr>
              <a:t>State of Research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A68BE-2EA3-762A-1077-84B522DF08A4}"/>
              </a:ext>
            </a:extLst>
          </p:cNvPr>
          <p:cNvSpPr/>
          <p:nvPr/>
        </p:nvSpPr>
        <p:spPr>
          <a:xfrm>
            <a:off x="5071482" y="808178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70236-7873-A12B-EE3D-EFAA6A07C0E4}"/>
              </a:ext>
            </a:extLst>
          </p:cNvPr>
          <p:cNvSpPr txBox="1"/>
          <p:nvPr/>
        </p:nvSpPr>
        <p:spPr>
          <a:xfrm>
            <a:off x="5071482" y="835387"/>
            <a:ext cx="13069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Assumptions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A1.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A2.</a:t>
            </a:r>
          </a:p>
          <a:p>
            <a:pPr defTabSz="685800">
              <a:buClrTx/>
            </a:pPr>
            <a:endParaRPr lang="en-US" sz="1000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Known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</a:t>
            </a: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Facts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F1. ...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F2. ...</a:t>
            </a:r>
          </a:p>
          <a:p>
            <a:pPr defTabSz="685800">
              <a:buClrTx/>
            </a:pPr>
            <a:endParaRPr lang="en-US" sz="1000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Hypotheses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H1. ... (50%)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supported by: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  O1: ...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  O2: ...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H2. ... (40%)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supported by: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     O3: ...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...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C10460-62BF-70F6-B0C4-23D5D52A2528}"/>
              </a:ext>
            </a:extLst>
          </p:cNvPr>
          <p:cNvSpPr/>
          <p:nvPr/>
        </p:nvSpPr>
        <p:spPr>
          <a:xfrm>
            <a:off x="7171554" y="835387"/>
            <a:ext cx="1306900" cy="2573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AF2E9"/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C42E8-F628-C0A6-7C7E-570ECEEA646B}"/>
              </a:ext>
            </a:extLst>
          </p:cNvPr>
          <p:cNvSpPr txBox="1"/>
          <p:nvPr/>
        </p:nvSpPr>
        <p:spPr>
          <a:xfrm>
            <a:off x="7171554" y="862596"/>
            <a:ext cx="1306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Mission: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...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Completed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</a:t>
            </a: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work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</a:t>
            </a:r>
            <a:endParaRPr lang="en-US" sz="1000" b="1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Experiment1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Literature Survey 1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..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Current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</a:t>
            </a: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work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 Experiment3</a:t>
            </a: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Plan</a:t>
            </a: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1. .... [done]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2. .... [in process]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3. ....</a:t>
            </a:r>
          </a:p>
          <a:p>
            <a:pPr defTabSz="685800">
              <a:buClrTx/>
            </a:pPr>
            <a:endParaRPr lang="en-US" sz="1000" kern="1200" dirty="0">
              <a:solidFill>
                <a:srgbClr val="0A3235"/>
              </a:solidFill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000" b="1" kern="1200" dirty="0">
                <a:solidFill>
                  <a:srgbClr val="0A3235"/>
                </a:solidFill>
                <a:ea typeface="+mn-ea"/>
                <a:cs typeface="+mn-cs"/>
              </a:rPr>
              <a:t>Up next::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  Experiment8</a:t>
            </a:r>
          </a:p>
          <a:p>
            <a:pPr defTabSz="685800">
              <a:buClrTx/>
            </a:pPr>
            <a:r>
              <a:rPr lang="en-US" sz="1000" kern="1200" dirty="0">
                <a:solidFill>
                  <a:srgbClr val="0A3235"/>
                </a:solidFill>
                <a:ea typeface="+mn-ea"/>
                <a:cs typeface="+mn-cs"/>
              </a:rPr>
              <a:t>…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1F6AA15-87B6-53E6-E967-5BDBEBDBA213}"/>
              </a:ext>
            </a:extLst>
          </p:cNvPr>
          <p:cNvSpPr/>
          <p:nvPr/>
        </p:nvSpPr>
        <p:spPr>
          <a:xfrm rot="5400000">
            <a:off x="4377008" y="-625250"/>
            <a:ext cx="338555" cy="8189591"/>
          </a:xfrm>
          <a:prstGeom prst="rightBrace">
            <a:avLst>
              <a:gd name="adj1" fmla="val 26081"/>
              <a:gd name="adj2" fmla="val 496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1CF66D-5A3D-4FDE-30BB-DF9135F38864}"/>
              </a:ext>
            </a:extLst>
          </p:cNvPr>
          <p:cNvSpPr/>
          <p:nvPr/>
        </p:nvSpPr>
        <p:spPr>
          <a:xfrm>
            <a:off x="3479680" y="3727297"/>
            <a:ext cx="3977640" cy="28818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357BB-AD10-08CF-A6D5-61CBE1FF92AC}"/>
              </a:ext>
            </a:extLst>
          </p:cNvPr>
          <p:cNvSpPr txBox="1"/>
          <p:nvPr/>
        </p:nvSpPr>
        <p:spPr>
          <a:xfrm>
            <a:off x="3479680" y="3708595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2E1F23-37AB-C43E-38A4-370DF0609536}"/>
              </a:ext>
            </a:extLst>
          </p:cNvPr>
          <p:cNvSpPr txBox="1"/>
          <p:nvPr/>
        </p:nvSpPr>
        <p:spPr>
          <a:xfrm>
            <a:off x="1902835" y="372729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interface</a:t>
            </a:r>
          </a:p>
        </p:txBody>
      </p:sp>
      <p:pic>
        <p:nvPicPr>
          <p:cNvPr id="11" name="Google Shape;368;p54">
            <a:extLst>
              <a:ext uri="{FF2B5EF4-FFF2-40B4-BE49-F238E27FC236}">
                <a16:creationId xmlns:a16="http://schemas.microsoft.com/office/drawing/2014/main" id="{2A0C6D0A-CAF8-9D3C-2485-84C96ACA97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878" y="4233671"/>
            <a:ext cx="842097" cy="87453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5CD48-CEC0-B30C-C608-6C052E22AD80}"/>
              </a:ext>
            </a:extLst>
          </p:cNvPr>
          <p:cNvSpPr txBox="1"/>
          <p:nvPr/>
        </p:nvSpPr>
        <p:spPr>
          <a:xfrm>
            <a:off x="5671192" y="4079782"/>
            <a:ext cx="2188307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Literature Understanding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56C023-E8E9-1ADA-8462-7FBD29D38A3E}"/>
              </a:ext>
            </a:extLst>
          </p:cNvPr>
          <p:cNvSpPr txBox="1"/>
          <p:nvPr/>
        </p:nvSpPr>
        <p:spPr>
          <a:xfrm>
            <a:off x="5671192" y="4439096"/>
            <a:ext cx="1575437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8E355-2F98-A2DB-B7EE-58C3F5AD4721}"/>
              </a:ext>
            </a:extLst>
          </p:cNvPr>
          <p:cNvSpPr txBox="1"/>
          <p:nvPr/>
        </p:nvSpPr>
        <p:spPr>
          <a:xfrm>
            <a:off x="5671192" y="4787378"/>
            <a:ext cx="842097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etc. etc.</a:t>
            </a:r>
          </a:p>
        </p:txBody>
      </p:sp>
      <p:cxnSp>
        <p:nvCxnSpPr>
          <p:cNvPr id="27" name="Google Shape;381;p54">
            <a:extLst>
              <a:ext uri="{FF2B5EF4-FFF2-40B4-BE49-F238E27FC236}">
                <a16:creationId xmlns:a16="http://schemas.microsoft.com/office/drawing/2014/main" id="{A32B15AF-BEC0-164B-3C17-DB5FCC15CE8C}"/>
              </a:ext>
            </a:extLst>
          </p:cNvPr>
          <p:cNvCxnSpPr>
            <a:cxnSpLocks/>
          </p:cNvCxnSpPr>
          <p:nvPr/>
        </p:nvCxnSpPr>
        <p:spPr>
          <a:xfrm flipV="1">
            <a:off x="4759102" y="4291142"/>
            <a:ext cx="829152" cy="24271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381;p54">
            <a:extLst>
              <a:ext uri="{FF2B5EF4-FFF2-40B4-BE49-F238E27FC236}">
                <a16:creationId xmlns:a16="http://schemas.microsoft.com/office/drawing/2014/main" id="{4FA3C53A-00C7-1AED-26A6-4B613DA80C0B}"/>
              </a:ext>
            </a:extLst>
          </p:cNvPr>
          <p:cNvCxnSpPr>
            <a:cxnSpLocks/>
          </p:cNvCxnSpPr>
          <p:nvPr/>
        </p:nvCxnSpPr>
        <p:spPr>
          <a:xfrm>
            <a:off x="4746157" y="4655721"/>
            <a:ext cx="842097" cy="229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381;p54">
            <a:extLst>
              <a:ext uri="{FF2B5EF4-FFF2-40B4-BE49-F238E27FC236}">
                <a16:creationId xmlns:a16="http://schemas.microsoft.com/office/drawing/2014/main" id="{26D46AD3-8764-6F75-0231-CF1B35BFE95B}"/>
              </a:ext>
            </a:extLst>
          </p:cNvPr>
          <p:cNvCxnSpPr>
            <a:cxnSpLocks/>
          </p:cNvCxnSpPr>
          <p:nvPr/>
        </p:nvCxnSpPr>
        <p:spPr>
          <a:xfrm>
            <a:off x="4746157" y="4787961"/>
            <a:ext cx="842097" cy="23220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6B9FA3-18D3-C321-E52E-CE3E32BEC108}"/>
              </a:ext>
            </a:extLst>
          </p:cNvPr>
          <p:cNvSpPr txBox="1"/>
          <p:nvPr/>
        </p:nvSpPr>
        <p:spPr>
          <a:xfrm>
            <a:off x="1483872" y="4387559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Tooling and Orchestration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A2F5409-794F-BACA-956F-13EBD4B7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" y="-1122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for Long-Horizon Research</a:t>
            </a:r>
          </a:p>
        </p:txBody>
      </p:sp>
    </p:spTree>
    <p:extLst>
      <p:ext uri="{BB962C8B-B14F-4D97-AF65-F5344CB8AC3E}">
        <p14:creationId xmlns:p14="http://schemas.microsoft.com/office/powerpoint/2010/main" val="42537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2" grpId="0"/>
      <p:bldP spid="13" grpId="0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/>
      <p:bldP spid="23" grpId="0"/>
      <p:bldP spid="15" grpId="0" animBg="1"/>
      <p:bldP spid="24" grpId="0" animBg="1"/>
      <p:bldP spid="25" grpId="0" animBg="1"/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641AD-747B-D1EE-455D-69F23AE17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40D5-0031-350F-3488-819C9C22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27911C-5300-D349-9225-0A4264EA4091}"/>
              </a:ext>
            </a:extLst>
          </p:cNvPr>
          <p:cNvGrpSpPr>
            <a:grpSpLocks noChangeAspect="1"/>
          </p:cNvGrpSpPr>
          <p:nvPr/>
        </p:nvGrpSpPr>
        <p:grpSpPr>
          <a:xfrm>
            <a:off x="3197188" y="1093068"/>
            <a:ext cx="2139943" cy="758441"/>
            <a:chOff x="5378091" y="516614"/>
            <a:chExt cx="2967476" cy="1051736"/>
          </a:xfrm>
        </p:grpSpPr>
        <p:pic>
          <p:nvPicPr>
            <p:cNvPr id="8" name="Google Shape;359;p54">
              <a:extLst>
                <a:ext uri="{FF2B5EF4-FFF2-40B4-BE49-F238E27FC236}">
                  <a16:creationId xmlns:a16="http://schemas.microsoft.com/office/drawing/2014/main" id="{23A6CA64-DFA2-1490-CB22-51B46FF8D66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5378091" y="516614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68;p54">
              <a:extLst>
                <a:ext uri="{FF2B5EF4-FFF2-40B4-BE49-F238E27FC236}">
                  <a16:creationId xmlns:a16="http://schemas.microsoft.com/office/drawing/2014/main" id="{7430AA81-EAAC-0DF8-9400-1688F6E6137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693" y="572877"/>
              <a:ext cx="955874" cy="992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Google Shape;381;p54">
              <a:extLst>
                <a:ext uri="{FF2B5EF4-FFF2-40B4-BE49-F238E27FC236}">
                  <a16:creationId xmlns:a16="http://schemas.microsoft.com/office/drawing/2014/main" id="{9B02175D-7696-DDC1-FC77-8AC3009DC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42" y="1181893"/>
              <a:ext cx="759308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ABB5C7-5202-891E-E359-ECE16F36079E}"/>
              </a:ext>
            </a:extLst>
          </p:cNvPr>
          <p:cNvGrpSpPr>
            <a:grpSpLocks noChangeAspect="1"/>
          </p:cNvGrpSpPr>
          <p:nvPr/>
        </p:nvGrpSpPr>
        <p:grpSpPr>
          <a:xfrm>
            <a:off x="3099139" y="2038734"/>
            <a:ext cx="2541894" cy="1013156"/>
            <a:chOff x="5118081" y="1634899"/>
            <a:chExt cx="3869360" cy="1542262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1427923A-4CE7-98A0-29C2-24E3B49B7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815" y="1939699"/>
              <a:ext cx="889878" cy="94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1F2AFF-338E-0423-99CC-97AC1A9A436C}"/>
                </a:ext>
              </a:extLst>
            </p:cNvPr>
            <p:cNvSpPr/>
            <p:nvPr/>
          </p:nvSpPr>
          <p:spPr bwMode="auto">
            <a:xfrm>
              <a:off x="6233806" y="2271961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6F9FFE-E15F-B3DD-C341-6FA3918C9DE3}"/>
                </a:ext>
              </a:extLst>
            </p:cNvPr>
            <p:cNvSpPr/>
            <p:nvPr/>
          </p:nvSpPr>
          <p:spPr bwMode="auto">
            <a:xfrm>
              <a:off x="6252743" y="2433330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1B7FD4-4C0B-A4D1-8E7F-823321F83CF0}"/>
                </a:ext>
              </a:extLst>
            </p:cNvPr>
            <p:cNvSpPr/>
            <p:nvPr/>
          </p:nvSpPr>
          <p:spPr bwMode="auto">
            <a:xfrm>
              <a:off x="6233806" y="2581654"/>
              <a:ext cx="1489770" cy="595507"/>
            </a:xfrm>
            <a:custGeom>
              <a:avLst/>
              <a:gdLst>
                <a:gd name="connsiteX0" fmla="*/ 1628110 w 2095152"/>
                <a:gd name="connsiteY0" fmla="*/ 0 h 762202"/>
                <a:gd name="connsiteX1" fmla="*/ 2051622 w 2095152"/>
                <a:gd name="connsiteY1" fmla="*/ 182880 h 762202"/>
                <a:gd name="connsiteX2" fmla="*/ 1964994 w 2095152"/>
                <a:gd name="connsiteY2" fmla="*/ 606391 h 762202"/>
                <a:gd name="connsiteX3" fmla="*/ 1021718 w 2095152"/>
                <a:gd name="connsiteY3" fmla="*/ 741145 h 762202"/>
                <a:gd name="connsiteX4" fmla="*/ 174695 w 2095152"/>
                <a:gd name="connsiteY4" fmla="*/ 702644 h 762202"/>
                <a:gd name="connsiteX5" fmla="*/ 11066 w 2095152"/>
                <a:gd name="connsiteY5" fmla="*/ 192505 h 762202"/>
                <a:gd name="connsiteX6" fmla="*/ 357575 w 2095152"/>
                <a:gd name="connsiteY6" fmla="*/ 48126 h 762202"/>
                <a:gd name="connsiteX7" fmla="*/ 386451 w 2095152"/>
                <a:gd name="connsiteY7" fmla="*/ 48126 h 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52" h="762202">
                  <a:moveTo>
                    <a:pt x="1628110" y="0"/>
                  </a:moveTo>
                  <a:cubicBezTo>
                    <a:pt x="1811792" y="40907"/>
                    <a:pt x="1995475" y="81815"/>
                    <a:pt x="2051622" y="182880"/>
                  </a:cubicBezTo>
                  <a:cubicBezTo>
                    <a:pt x="2107769" y="283945"/>
                    <a:pt x="2136645" y="513347"/>
                    <a:pt x="1964994" y="606391"/>
                  </a:cubicBezTo>
                  <a:cubicBezTo>
                    <a:pt x="1793343" y="699435"/>
                    <a:pt x="1320101" y="725103"/>
                    <a:pt x="1021718" y="741145"/>
                  </a:cubicBezTo>
                  <a:cubicBezTo>
                    <a:pt x="723335" y="757187"/>
                    <a:pt x="343137" y="794084"/>
                    <a:pt x="174695" y="702644"/>
                  </a:cubicBezTo>
                  <a:cubicBezTo>
                    <a:pt x="6253" y="611204"/>
                    <a:pt x="-19414" y="301591"/>
                    <a:pt x="11066" y="192505"/>
                  </a:cubicBezTo>
                  <a:cubicBezTo>
                    <a:pt x="41546" y="83419"/>
                    <a:pt x="295011" y="72189"/>
                    <a:pt x="357575" y="48126"/>
                  </a:cubicBezTo>
                  <a:cubicBezTo>
                    <a:pt x="420139" y="24063"/>
                    <a:pt x="403295" y="36094"/>
                    <a:pt x="386451" y="4812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881722-16A9-FA8F-2C2E-05B4B18403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95883" y="2174276"/>
              <a:ext cx="418018" cy="132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CE994B-CA40-C596-49BB-F4292A2004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37426" y="2750810"/>
              <a:ext cx="65408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A67D2C-C2C1-FCCB-ED18-5864D4A25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02"/>
            <a:stretch/>
          </p:blipFill>
          <p:spPr>
            <a:xfrm>
              <a:off x="8330373" y="2188762"/>
              <a:ext cx="536939" cy="8234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" name="Google Shape;359;p54">
              <a:extLst>
                <a:ext uri="{FF2B5EF4-FFF2-40B4-BE49-F238E27FC236}">
                  <a16:creationId xmlns:a16="http://schemas.microsoft.com/office/drawing/2014/main" id="{9736699D-E94E-0B5E-8D38-0BE469EEBCF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5118081" y="2008868"/>
              <a:ext cx="821795" cy="1051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0" descr="http://images.clipartpanda.com/thinking-light-bulb-clip-art-lightbulb-guy-1952974.jpg">
              <a:extLst>
                <a:ext uri="{FF2B5EF4-FFF2-40B4-BE49-F238E27FC236}">
                  <a16:creationId xmlns:a16="http://schemas.microsoft.com/office/drawing/2014/main" id="{BD4E4710-E6D3-9F79-E7E9-1D2C1FC125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 bwMode="auto">
            <a:xfrm>
              <a:off x="8460313" y="1634899"/>
              <a:ext cx="527128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28903D-7953-1C80-3C9F-6D0BB591BA3A}"/>
              </a:ext>
            </a:extLst>
          </p:cNvPr>
          <p:cNvGrpSpPr/>
          <p:nvPr/>
        </p:nvGrpSpPr>
        <p:grpSpPr>
          <a:xfrm>
            <a:off x="3237176" y="3362192"/>
            <a:ext cx="2403857" cy="1213548"/>
            <a:chOff x="5864286" y="3017413"/>
            <a:chExt cx="2403857" cy="121354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C491DF-0F4B-C758-1E3D-139E6E3A39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0417" y="3879401"/>
              <a:ext cx="882025" cy="351560"/>
              <a:chOff x="5118081" y="1634899"/>
              <a:chExt cx="3869360" cy="1542262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6B569428-A71C-48AC-72ED-E3F0CD14B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815" y="1939699"/>
                <a:ext cx="889878" cy="943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68880E-6C47-8DF7-AE2F-48330877C638}"/>
                  </a:ext>
                </a:extLst>
              </p:cNvPr>
              <p:cNvSpPr/>
              <p:nvPr/>
            </p:nvSpPr>
            <p:spPr bwMode="auto">
              <a:xfrm>
                <a:off x="6233806" y="2271961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771E2A6-5CC5-0D4F-1D35-3476AC118D4E}"/>
                  </a:ext>
                </a:extLst>
              </p:cNvPr>
              <p:cNvSpPr/>
              <p:nvPr/>
            </p:nvSpPr>
            <p:spPr bwMode="auto">
              <a:xfrm>
                <a:off x="6252743" y="2433330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40E047E-A9D5-0357-C50C-BC6B88B6EFC4}"/>
                  </a:ext>
                </a:extLst>
              </p:cNvPr>
              <p:cNvSpPr/>
              <p:nvPr/>
            </p:nvSpPr>
            <p:spPr bwMode="auto">
              <a:xfrm>
                <a:off x="6233806" y="2581654"/>
                <a:ext cx="1489770" cy="595507"/>
              </a:xfrm>
              <a:custGeom>
                <a:avLst/>
                <a:gdLst>
                  <a:gd name="connsiteX0" fmla="*/ 1628110 w 2095152"/>
                  <a:gd name="connsiteY0" fmla="*/ 0 h 762202"/>
                  <a:gd name="connsiteX1" fmla="*/ 2051622 w 2095152"/>
                  <a:gd name="connsiteY1" fmla="*/ 182880 h 762202"/>
                  <a:gd name="connsiteX2" fmla="*/ 1964994 w 2095152"/>
                  <a:gd name="connsiteY2" fmla="*/ 606391 h 762202"/>
                  <a:gd name="connsiteX3" fmla="*/ 1021718 w 2095152"/>
                  <a:gd name="connsiteY3" fmla="*/ 741145 h 762202"/>
                  <a:gd name="connsiteX4" fmla="*/ 174695 w 2095152"/>
                  <a:gd name="connsiteY4" fmla="*/ 702644 h 762202"/>
                  <a:gd name="connsiteX5" fmla="*/ 11066 w 2095152"/>
                  <a:gd name="connsiteY5" fmla="*/ 192505 h 762202"/>
                  <a:gd name="connsiteX6" fmla="*/ 357575 w 2095152"/>
                  <a:gd name="connsiteY6" fmla="*/ 48126 h 762202"/>
                  <a:gd name="connsiteX7" fmla="*/ 386451 w 2095152"/>
                  <a:gd name="connsiteY7" fmla="*/ 48126 h 76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52" h="762202">
                    <a:moveTo>
                      <a:pt x="1628110" y="0"/>
                    </a:moveTo>
                    <a:cubicBezTo>
                      <a:pt x="1811792" y="40907"/>
                      <a:pt x="1995475" y="81815"/>
                      <a:pt x="2051622" y="182880"/>
                    </a:cubicBezTo>
                    <a:cubicBezTo>
                      <a:pt x="2107769" y="283945"/>
                      <a:pt x="2136645" y="513347"/>
                      <a:pt x="1964994" y="606391"/>
                    </a:cubicBezTo>
                    <a:cubicBezTo>
                      <a:pt x="1793343" y="699435"/>
                      <a:pt x="1320101" y="725103"/>
                      <a:pt x="1021718" y="741145"/>
                    </a:cubicBezTo>
                    <a:cubicBezTo>
                      <a:pt x="723335" y="757187"/>
                      <a:pt x="343137" y="794084"/>
                      <a:pt x="174695" y="702644"/>
                    </a:cubicBezTo>
                    <a:cubicBezTo>
                      <a:pt x="6253" y="611204"/>
                      <a:pt x="-19414" y="301591"/>
                      <a:pt x="11066" y="192505"/>
                    </a:cubicBezTo>
                    <a:cubicBezTo>
                      <a:pt x="41546" y="83419"/>
                      <a:pt x="295011" y="72189"/>
                      <a:pt x="357575" y="48126"/>
                    </a:cubicBezTo>
                    <a:cubicBezTo>
                      <a:pt x="420139" y="24063"/>
                      <a:pt x="403295" y="36094"/>
                      <a:pt x="386451" y="4812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84E92E7-BE42-D787-35B7-0E4CE33A1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095883" y="2174276"/>
                <a:ext cx="418018" cy="1328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EB7E0C3-7733-CFD0-134A-36DCD54105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37426" y="2750810"/>
                <a:ext cx="654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F92A23E-8C56-E49A-A64B-F30842BFD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02"/>
              <a:stretch/>
            </p:blipFill>
            <p:spPr>
              <a:xfrm>
                <a:off x="8330373" y="2188762"/>
                <a:ext cx="536939" cy="82340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34" name="Google Shape;359;p54">
                <a:extLst>
                  <a:ext uri="{FF2B5EF4-FFF2-40B4-BE49-F238E27FC236}">
                    <a16:creationId xmlns:a16="http://schemas.microsoft.com/office/drawing/2014/main" id="{E0B94617-4AD3-8D80-7795-48FABAE8485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3">
                <a:alphaModFix/>
              </a:blip>
              <a:srcRect l="20665" r="19608" b="45429"/>
              <a:stretch/>
            </p:blipFill>
            <p:spPr>
              <a:xfrm>
                <a:off x="5118081" y="2008868"/>
                <a:ext cx="821795" cy="1051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Picture 10" descr="http://images.clipartpanda.com/thinking-light-bulb-clip-art-lightbulb-guy-1952974.jpg">
                <a:extLst>
                  <a:ext uri="{FF2B5EF4-FFF2-40B4-BE49-F238E27FC236}">
                    <a16:creationId xmlns:a16="http://schemas.microsoft.com/office/drawing/2014/main" id="{8B868CE9-8A95-D765-E4C4-75AA85DCC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0"/>
              <a:stretch/>
            </p:blipFill>
            <p:spPr bwMode="auto">
              <a:xfrm>
                <a:off x="8460313" y="1634899"/>
                <a:ext cx="527128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Arrow: Curved Left 22">
              <a:extLst>
                <a:ext uri="{FF2B5EF4-FFF2-40B4-BE49-F238E27FC236}">
                  <a16:creationId xmlns:a16="http://schemas.microsoft.com/office/drawing/2014/main" id="{231E9426-0862-FAC4-C3BD-09DD767458AE}"/>
                </a:ext>
              </a:extLst>
            </p:cNvPr>
            <p:cNvSpPr/>
            <p:nvPr/>
          </p:nvSpPr>
          <p:spPr>
            <a:xfrm>
              <a:off x="7660340" y="333451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row: Curved Left 23">
              <a:extLst>
                <a:ext uri="{FF2B5EF4-FFF2-40B4-BE49-F238E27FC236}">
                  <a16:creationId xmlns:a16="http://schemas.microsoft.com/office/drawing/2014/main" id="{461B0859-37B4-B24B-E12D-6413A5E19E3C}"/>
                </a:ext>
              </a:extLst>
            </p:cNvPr>
            <p:cNvSpPr/>
            <p:nvPr/>
          </p:nvSpPr>
          <p:spPr>
            <a:xfrm rot="10800000">
              <a:off x="5864286" y="3324894"/>
              <a:ext cx="607803" cy="796401"/>
            </a:xfrm>
            <a:prstGeom prst="curvedLeftArrow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Google Shape;359;p54">
              <a:extLst>
                <a:ext uri="{FF2B5EF4-FFF2-40B4-BE49-F238E27FC236}">
                  <a16:creationId xmlns:a16="http://schemas.microsoft.com/office/drawing/2014/main" id="{4874E4C5-4FA3-4D45-BD9D-3A9A565F48F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20665" r="19608" b="45429"/>
            <a:stretch/>
          </p:blipFill>
          <p:spPr>
            <a:xfrm>
              <a:off x="6512676" y="3041800"/>
              <a:ext cx="539861" cy="690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368;p54">
              <a:extLst>
                <a:ext uri="{FF2B5EF4-FFF2-40B4-BE49-F238E27FC236}">
                  <a16:creationId xmlns:a16="http://schemas.microsoft.com/office/drawing/2014/main" id="{71EF6621-A3DA-3149-F8C7-E9B2968D259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836" y="3017413"/>
              <a:ext cx="679504" cy="70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E47138D-1482-30D7-C89F-545C60D02F82}"/>
              </a:ext>
            </a:extLst>
          </p:cNvPr>
          <p:cNvSpPr txBox="1"/>
          <p:nvPr/>
        </p:nvSpPr>
        <p:spPr>
          <a:xfrm>
            <a:off x="282262" y="132748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Interactive Assistant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E8F13-4102-D158-47E1-42132B07C1C7}"/>
              </a:ext>
            </a:extLst>
          </p:cNvPr>
          <p:cNvSpPr txBox="1"/>
          <p:nvPr/>
        </p:nvSpPr>
        <p:spPr>
          <a:xfrm>
            <a:off x="236308" y="2310743"/>
            <a:ext cx="276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Autonomous Discovery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(Single Experiment)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065ED2-7DCB-99B8-6FB1-4BC28BBE7D99}"/>
              </a:ext>
            </a:extLst>
          </p:cNvPr>
          <p:cNvSpPr txBox="1"/>
          <p:nvPr/>
        </p:nvSpPr>
        <p:spPr>
          <a:xfrm>
            <a:off x="275955" y="3679293"/>
            <a:ext cx="276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Long-Horizon Science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(The Outer Loop)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F101BC-0B36-6859-A416-E26659756825}"/>
              </a:ext>
            </a:extLst>
          </p:cNvPr>
          <p:cNvSpPr txBox="1"/>
          <p:nvPr/>
        </p:nvSpPr>
        <p:spPr>
          <a:xfrm>
            <a:off x="5812654" y="3305028"/>
            <a:ext cx="160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Closed Loop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6E14F-A20D-8080-1117-99B0128AFB60}"/>
              </a:ext>
            </a:extLst>
          </p:cNvPr>
          <p:cNvSpPr txBox="1"/>
          <p:nvPr/>
        </p:nvSpPr>
        <p:spPr>
          <a:xfrm>
            <a:off x="5838143" y="4005928"/>
            <a:ext cx="160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Open Loop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F5F438-F4B5-1671-97F5-F8E1DA55E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394" y="1185437"/>
            <a:ext cx="1672262" cy="4974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0873E4-DF9C-47FE-585B-0464A334C5C5}"/>
              </a:ext>
            </a:extLst>
          </p:cNvPr>
          <p:cNvCxnSpPr>
            <a:cxnSpLocks/>
          </p:cNvCxnSpPr>
          <p:nvPr/>
        </p:nvCxnSpPr>
        <p:spPr>
          <a:xfrm flipV="1">
            <a:off x="5062983" y="3556616"/>
            <a:ext cx="715158" cy="32177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C2BFA8-3930-E98D-BAAB-9317CF0592D5}"/>
              </a:ext>
            </a:extLst>
          </p:cNvPr>
          <p:cNvCxnSpPr>
            <a:cxnSpLocks/>
          </p:cNvCxnSpPr>
          <p:nvPr/>
        </p:nvCxnSpPr>
        <p:spPr>
          <a:xfrm>
            <a:off x="5062983" y="3878392"/>
            <a:ext cx="805039" cy="30520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ordArt 4">
            <a:extLst>
              <a:ext uri="{FF2B5EF4-FFF2-40B4-BE49-F238E27FC236}">
                <a16:creationId xmlns:a16="http://schemas.microsoft.com/office/drawing/2014/main" id="{30BB5353-7F64-BC26-EA02-196E4276C85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008914" y="4496956"/>
            <a:ext cx="2943790" cy="49003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79282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 type="none" w="lg" len="lg"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Thank you!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4C229E-A91D-21C3-86F8-0D170E514EF6}"/>
              </a:ext>
            </a:extLst>
          </p:cNvPr>
          <p:cNvGrpSpPr/>
          <p:nvPr/>
        </p:nvGrpSpPr>
        <p:grpSpPr>
          <a:xfrm>
            <a:off x="7393525" y="3300341"/>
            <a:ext cx="1672262" cy="369332"/>
            <a:chOff x="7393525" y="3300341"/>
            <a:chExt cx="1672262" cy="36933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E6C5C7F-99FF-7F1D-2167-639B5B162B2A}"/>
                </a:ext>
              </a:extLst>
            </p:cNvPr>
            <p:cNvSpPr/>
            <p:nvPr/>
          </p:nvSpPr>
          <p:spPr>
            <a:xfrm>
              <a:off x="7405242" y="3324845"/>
              <a:ext cx="1604343" cy="320325"/>
            </a:xfrm>
            <a:prstGeom prst="roundRect">
              <a:avLst/>
            </a:prstGeom>
            <a:solidFill>
              <a:srgbClr val="FFFFFF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0629E6-B791-A510-439D-7B9B9BDDCBB3}"/>
                </a:ext>
              </a:extLst>
            </p:cNvPr>
            <p:cNvSpPr txBox="1"/>
            <p:nvPr/>
          </p:nvSpPr>
          <p:spPr>
            <a:xfrm>
              <a:off x="7393525" y="3300341"/>
              <a:ext cx="16722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800" dirty="0">
                  <a:solidFill>
                    <a:schemeClr val="dk2"/>
                  </a:solidFill>
                </a:rPr>
                <a:t>AutoDiscovery</a:t>
              </a:r>
              <a:endParaRPr lang="en-US" sz="180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6D0149E-7FFE-29FC-3861-0E84E6280F1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444" t="28323" r="27168" b="29187"/>
          <a:stretch>
            <a:fillRect/>
          </a:stretch>
        </p:blipFill>
        <p:spPr>
          <a:xfrm>
            <a:off x="6353624" y="2177147"/>
            <a:ext cx="624750" cy="5601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4945B49-3452-739B-3585-91CE3F8A92CB}"/>
              </a:ext>
            </a:extLst>
          </p:cNvPr>
          <p:cNvSpPr txBox="1"/>
          <p:nvPr/>
        </p:nvSpPr>
        <p:spPr>
          <a:xfrm>
            <a:off x="6247312" y="2711654"/>
            <a:ext cx="160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Panda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40E8A66-12EB-BD52-E1A9-3EB58050160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4621" y="2766267"/>
            <a:ext cx="1999379" cy="2829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0402D4-C7EA-CDDC-ADC1-4202E4E82D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8451" y="2159661"/>
            <a:ext cx="477924" cy="599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9F414A6-9C4D-A2CC-3ECD-56A524ABE112}"/>
              </a:ext>
            </a:extLst>
          </p:cNvPr>
          <p:cNvSpPr txBox="1">
            <a:spLocks/>
          </p:cNvSpPr>
          <p:nvPr/>
        </p:nvSpPr>
        <p:spPr>
          <a:xfrm>
            <a:off x="992289" y="1254878"/>
            <a:ext cx="6683156" cy="275976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2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58750" indent="0">
              <a:buFont typeface="Manrope"/>
              <a:buNone/>
            </a:pPr>
            <a:r>
              <a:rPr lang="en-US" sz="1800" dirty="0"/>
              <a:t>Takeaways:</a:t>
            </a:r>
          </a:p>
          <a:p>
            <a:pPr marL="501650" indent="-342900">
              <a:buFont typeface="+mj-lt"/>
              <a:buAutoNum type="arabicPeriod"/>
            </a:pPr>
            <a:r>
              <a:rPr lang="en-US" sz="1800" dirty="0"/>
              <a:t>LLMs can now do </a:t>
            </a:r>
            <a:r>
              <a:rPr lang="en-US" sz="1800" b="1" dirty="0">
                <a:solidFill>
                  <a:srgbClr val="FF0000"/>
                </a:solidFill>
              </a:rPr>
              <a:t>large chunks </a:t>
            </a:r>
            <a:r>
              <a:rPr lang="en-US" sz="1800" dirty="0"/>
              <a:t>of research…</a:t>
            </a:r>
          </a:p>
          <a:p>
            <a:pPr marL="501650" indent="-342900">
              <a:buFont typeface="+mj-lt"/>
              <a:buAutoNum type="arabicPeriod"/>
            </a:pPr>
            <a:r>
              <a:rPr lang="en-US" sz="1800" dirty="0"/>
              <a:t>can do </a:t>
            </a:r>
            <a:r>
              <a:rPr lang="en-US" sz="1800" b="1" dirty="0">
                <a:solidFill>
                  <a:srgbClr val="FF0000"/>
                </a:solidFill>
              </a:rPr>
              <a:t>systematic, long-horizon </a:t>
            </a:r>
            <a:r>
              <a:rPr lang="en-US" sz="1800" dirty="0"/>
              <a:t>research…</a:t>
            </a:r>
          </a:p>
          <a:p>
            <a:pPr marL="501650" indent="-342900">
              <a:buFont typeface="+mj-lt"/>
              <a:buAutoNum type="arabicPeriod"/>
            </a:pPr>
            <a:r>
              <a:rPr lang="en-US" sz="1800" dirty="0"/>
              <a:t>but </a:t>
            </a:r>
            <a:r>
              <a:rPr lang="en-US" sz="1800" b="1" dirty="0">
                <a:solidFill>
                  <a:srgbClr val="FF0000"/>
                </a:solidFill>
              </a:rPr>
              <a:t>not fully autonomous, open-ended </a:t>
            </a:r>
            <a:r>
              <a:rPr lang="en-US" sz="1800" dirty="0"/>
              <a:t>research (yet)</a:t>
            </a:r>
          </a:p>
          <a:p>
            <a:pPr marL="501650" indent="-342900">
              <a:buFont typeface="+mj-lt"/>
              <a:buAutoNum type="arabicPeriod"/>
            </a:pPr>
            <a:r>
              <a:rPr lang="en-US" sz="1800" dirty="0"/>
              <a:t>Discovery machines = tools +</a:t>
            </a:r>
          </a:p>
          <a:p>
            <a:pPr lvl="1" indent="-298450"/>
            <a:r>
              <a:rPr lang="en-US" sz="1800" b="1" dirty="0">
                <a:solidFill>
                  <a:srgbClr val="FF0000"/>
                </a:solidFill>
              </a:rPr>
              <a:t>control: </a:t>
            </a:r>
            <a:r>
              <a:rPr lang="en-US" sz="1800" dirty="0">
                <a:solidFill>
                  <a:schemeClr val="tx1"/>
                </a:solidFill>
              </a:rPr>
              <a:t>plan + act + reflect</a:t>
            </a:r>
            <a:endParaRPr lang="en-US" sz="1800" b="1" dirty="0">
              <a:solidFill>
                <a:schemeClr val="tx1"/>
              </a:solidFill>
            </a:endParaRPr>
          </a:p>
          <a:p>
            <a:pPr lvl="1" indent="-298450"/>
            <a:r>
              <a:rPr lang="en-US" sz="1800" b="1" dirty="0">
                <a:solidFill>
                  <a:srgbClr val="FF0000"/>
                </a:solidFill>
              </a:rPr>
              <a:t>memory</a:t>
            </a:r>
            <a:r>
              <a:rPr lang="en-US" sz="1800" dirty="0"/>
              <a:t>: knowledge state + research state</a:t>
            </a:r>
          </a:p>
          <a:p>
            <a:pPr lvl="1" indent="-298450"/>
            <a:r>
              <a:rPr lang="en-US" sz="1800" b="1" dirty="0">
                <a:solidFill>
                  <a:srgbClr val="FF0000"/>
                </a:solidFill>
              </a:rPr>
              <a:t>interface</a:t>
            </a:r>
            <a:r>
              <a:rPr lang="en-US" sz="1800" dirty="0"/>
              <a:t>: cognitively accessible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7" grpId="0"/>
      <p:bldP spid="4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97E1-B53D-906E-CA1A-288EDF66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9;p54">
            <a:extLst>
              <a:ext uri="{FF2B5EF4-FFF2-40B4-BE49-F238E27FC236}">
                <a16:creationId xmlns:a16="http://schemas.microsoft.com/office/drawing/2014/main" id="{B35480C3-EF6D-5151-78F9-284E86E3BB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665" r="19608" b="45429"/>
          <a:stretch/>
        </p:blipFill>
        <p:spPr>
          <a:xfrm>
            <a:off x="1419975" y="1289823"/>
            <a:ext cx="955850" cy="1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0;p54">
            <a:extLst>
              <a:ext uri="{FF2B5EF4-FFF2-40B4-BE49-F238E27FC236}">
                <a16:creationId xmlns:a16="http://schemas.microsoft.com/office/drawing/2014/main" id="{9D65871B-0796-F5C2-082F-2339E3E4F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2138" y="1455577"/>
            <a:ext cx="1148762" cy="11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7;p54">
            <a:extLst>
              <a:ext uri="{FF2B5EF4-FFF2-40B4-BE49-F238E27FC236}">
                <a16:creationId xmlns:a16="http://schemas.microsoft.com/office/drawing/2014/main" id="{17F06D1C-911B-9930-8A88-6DA8C1145DB0}"/>
              </a:ext>
            </a:extLst>
          </p:cNvPr>
          <p:cNvSpPr/>
          <p:nvPr/>
        </p:nvSpPr>
        <p:spPr>
          <a:xfrm>
            <a:off x="3841400" y="1455573"/>
            <a:ext cx="1116900" cy="1148700"/>
          </a:xfrm>
          <a:prstGeom prst="rect">
            <a:avLst/>
          </a:prstGeom>
          <a:solidFill>
            <a:srgbClr val="F9F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68;p54">
            <a:extLst>
              <a:ext uri="{FF2B5EF4-FFF2-40B4-BE49-F238E27FC236}">
                <a16:creationId xmlns:a16="http://schemas.microsoft.com/office/drawing/2014/main" id="{B7C18FE5-727F-20F4-35FF-1339FC18E93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75" y="1078564"/>
            <a:ext cx="1106088" cy="11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381;p54">
            <a:extLst>
              <a:ext uri="{FF2B5EF4-FFF2-40B4-BE49-F238E27FC236}">
                <a16:creationId xmlns:a16="http://schemas.microsoft.com/office/drawing/2014/main" id="{8428A27D-16A9-A548-8BA5-0D9D285C8930}"/>
              </a:ext>
            </a:extLst>
          </p:cNvPr>
          <p:cNvCxnSpPr/>
          <p:nvPr/>
        </p:nvCxnSpPr>
        <p:spPr>
          <a:xfrm>
            <a:off x="2723700" y="1995348"/>
            <a:ext cx="18483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CA0534-A38E-6B74-2A28-DA03AA22A500}"/>
              </a:ext>
            </a:extLst>
          </p:cNvPr>
          <p:cNvSpPr txBox="1"/>
          <p:nvPr/>
        </p:nvSpPr>
        <p:spPr>
          <a:xfrm>
            <a:off x="5143037" y="216505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1EEC5-40F6-9C03-3113-374E0048696C}"/>
              </a:ext>
            </a:extLst>
          </p:cNvPr>
          <p:cNvSpPr txBox="1"/>
          <p:nvPr/>
        </p:nvSpPr>
        <p:spPr>
          <a:xfrm>
            <a:off x="7242854" y="330639"/>
            <a:ext cx="1279517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63A92-F1EE-242A-DB3A-5B3148B27722}"/>
              </a:ext>
            </a:extLst>
          </p:cNvPr>
          <p:cNvSpPr txBox="1"/>
          <p:nvPr/>
        </p:nvSpPr>
        <p:spPr>
          <a:xfrm>
            <a:off x="6917126" y="928478"/>
            <a:ext cx="215315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Understanding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4F168-0F84-DC25-BAB7-D9DCD14F906E}"/>
              </a:ext>
            </a:extLst>
          </p:cNvPr>
          <p:cNvSpPr txBox="1"/>
          <p:nvPr/>
        </p:nvSpPr>
        <p:spPr>
          <a:xfrm>
            <a:off x="7073846" y="1402008"/>
            <a:ext cx="152638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Literature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BC204-6950-662F-56CC-F72EE4826DCB}"/>
              </a:ext>
            </a:extLst>
          </p:cNvPr>
          <p:cNvSpPr txBox="1"/>
          <p:nvPr/>
        </p:nvSpPr>
        <p:spPr>
          <a:xfrm>
            <a:off x="7102792" y="1898827"/>
            <a:ext cx="1927131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Experiment Execution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5AD98-76D9-FBDF-AC28-B65082DA9D91}"/>
              </a:ext>
            </a:extLst>
          </p:cNvPr>
          <p:cNvSpPr txBox="1"/>
          <p:nvPr/>
        </p:nvSpPr>
        <p:spPr>
          <a:xfrm>
            <a:off x="7187551" y="2970196"/>
            <a:ext cx="132921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Report Writing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7E123-5EC8-B12D-C8F3-C764FA01E309}"/>
              </a:ext>
            </a:extLst>
          </p:cNvPr>
          <p:cNvSpPr txBox="1"/>
          <p:nvPr/>
        </p:nvSpPr>
        <p:spPr>
          <a:xfrm>
            <a:off x="7196476" y="2470126"/>
            <a:ext cx="1281120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D1B6D6-530B-86AD-B130-38F21F3E46D7}"/>
              </a:ext>
            </a:extLst>
          </p:cNvPr>
          <p:cNvSpPr txBox="1"/>
          <p:nvPr/>
        </p:nvSpPr>
        <p:spPr>
          <a:xfrm>
            <a:off x="7082554" y="4048095"/>
            <a:ext cx="1539204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b="0" dirty="0"/>
              <a:t>Paper Reviewing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4FD51-F47C-4622-3EBC-D3E80FC44F3E}"/>
              </a:ext>
            </a:extLst>
          </p:cNvPr>
          <p:cNvSpPr txBox="1"/>
          <p:nvPr/>
        </p:nvSpPr>
        <p:spPr>
          <a:xfrm>
            <a:off x="7196476" y="3484557"/>
            <a:ext cx="1239442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Topic Linking</a:t>
            </a:r>
            <a:endParaRPr lang="en-US" b="0" dirty="0"/>
          </a:p>
        </p:txBody>
      </p:sp>
      <p:cxnSp>
        <p:nvCxnSpPr>
          <p:cNvPr id="27" name="Google Shape;381;p54">
            <a:extLst>
              <a:ext uri="{FF2B5EF4-FFF2-40B4-BE49-F238E27FC236}">
                <a16:creationId xmlns:a16="http://schemas.microsoft.com/office/drawing/2014/main" id="{A1D8D6F1-1855-B0A3-AA73-2C1A55A23354}"/>
              </a:ext>
            </a:extLst>
          </p:cNvPr>
          <p:cNvCxnSpPr>
            <a:cxnSpLocks/>
          </p:cNvCxnSpPr>
          <p:nvPr/>
        </p:nvCxnSpPr>
        <p:spPr>
          <a:xfrm flipV="1">
            <a:off x="6113174" y="570767"/>
            <a:ext cx="1074377" cy="108214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381;p54">
            <a:extLst>
              <a:ext uri="{FF2B5EF4-FFF2-40B4-BE49-F238E27FC236}">
                <a16:creationId xmlns:a16="http://schemas.microsoft.com/office/drawing/2014/main" id="{F86E7580-AB75-8186-4947-42493493207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085089" y="1082367"/>
            <a:ext cx="832037" cy="57054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381;p54">
            <a:extLst>
              <a:ext uri="{FF2B5EF4-FFF2-40B4-BE49-F238E27FC236}">
                <a16:creationId xmlns:a16="http://schemas.microsoft.com/office/drawing/2014/main" id="{0933D1F5-3DE4-C96A-39B2-8BBCCD9DAACC}"/>
              </a:ext>
            </a:extLst>
          </p:cNvPr>
          <p:cNvCxnSpPr>
            <a:cxnSpLocks/>
          </p:cNvCxnSpPr>
          <p:nvPr/>
        </p:nvCxnSpPr>
        <p:spPr>
          <a:xfrm flipV="1">
            <a:off x="6126743" y="1577524"/>
            <a:ext cx="661220" cy="649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381;p54">
            <a:extLst>
              <a:ext uri="{FF2B5EF4-FFF2-40B4-BE49-F238E27FC236}">
                <a16:creationId xmlns:a16="http://schemas.microsoft.com/office/drawing/2014/main" id="{A5FBCA79-E81A-77EA-C37F-CFE8DCE6C06A}"/>
              </a:ext>
            </a:extLst>
          </p:cNvPr>
          <p:cNvCxnSpPr>
            <a:cxnSpLocks/>
          </p:cNvCxnSpPr>
          <p:nvPr/>
        </p:nvCxnSpPr>
        <p:spPr>
          <a:xfrm>
            <a:off x="6117180" y="1641899"/>
            <a:ext cx="910394" cy="38802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381;p54">
            <a:extLst>
              <a:ext uri="{FF2B5EF4-FFF2-40B4-BE49-F238E27FC236}">
                <a16:creationId xmlns:a16="http://schemas.microsoft.com/office/drawing/2014/main" id="{C5D90C7F-72E7-B3CB-CBD9-67A7EE71CD48}"/>
              </a:ext>
            </a:extLst>
          </p:cNvPr>
          <p:cNvCxnSpPr>
            <a:cxnSpLocks/>
          </p:cNvCxnSpPr>
          <p:nvPr/>
        </p:nvCxnSpPr>
        <p:spPr>
          <a:xfrm>
            <a:off x="6138975" y="1648878"/>
            <a:ext cx="964417" cy="9184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381;p54">
            <a:extLst>
              <a:ext uri="{FF2B5EF4-FFF2-40B4-BE49-F238E27FC236}">
                <a16:creationId xmlns:a16="http://schemas.microsoft.com/office/drawing/2014/main" id="{84D2562F-8B4E-3975-7B23-49E931E87D3C}"/>
              </a:ext>
            </a:extLst>
          </p:cNvPr>
          <p:cNvCxnSpPr>
            <a:cxnSpLocks/>
          </p:cNvCxnSpPr>
          <p:nvPr/>
        </p:nvCxnSpPr>
        <p:spPr>
          <a:xfrm>
            <a:off x="6169631" y="1574415"/>
            <a:ext cx="857943" cy="135833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381;p54">
            <a:extLst>
              <a:ext uri="{FF2B5EF4-FFF2-40B4-BE49-F238E27FC236}">
                <a16:creationId xmlns:a16="http://schemas.microsoft.com/office/drawing/2014/main" id="{7435FB5D-D41F-5526-5AB2-558F1336DE48}"/>
              </a:ext>
            </a:extLst>
          </p:cNvPr>
          <p:cNvCxnSpPr>
            <a:cxnSpLocks/>
          </p:cNvCxnSpPr>
          <p:nvPr/>
        </p:nvCxnSpPr>
        <p:spPr>
          <a:xfrm>
            <a:off x="6138975" y="1547179"/>
            <a:ext cx="943579" cy="254596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381;p54">
            <a:extLst>
              <a:ext uri="{FF2B5EF4-FFF2-40B4-BE49-F238E27FC236}">
                <a16:creationId xmlns:a16="http://schemas.microsoft.com/office/drawing/2014/main" id="{160E20A3-E951-261B-1F6D-1FB2BD24DE5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24560" y="1648801"/>
            <a:ext cx="1071916" cy="19896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" name="Google Shape;381;p54">
            <a:extLst>
              <a:ext uri="{FF2B5EF4-FFF2-40B4-BE49-F238E27FC236}">
                <a16:creationId xmlns:a16="http://schemas.microsoft.com/office/drawing/2014/main" id="{6B95196D-7FC5-161C-F3A3-205D7A5002FD}"/>
              </a:ext>
            </a:extLst>
          </p:cNvPr>
          <p:cNvCxnSpPr>
            <a:cxnSpLocks/>
          </p:cNvCxnSpPr>
          <p:nvPr/>
        </p:nvCxnSpPr>
        <p:spPr>
          <a:xfrm>
            <a:off x="6149393" y="1603232"/>
            <a:ext cx="991193" cy="31622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0EF9F9-5EBE-5703-06ED-06C2838D3190}"/>
              </a:ext>
            </a:extLst>
          </p:cNvPr>
          <p:cNvSpPr txBox="1"/>
          <p:nvPr/>
        </p:nvSpPr>
        <p:spPr>
          <a:xfrm>
            <a:off x="7107957" y="4009108"/>
            <a:ext cx="856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3864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;p26">
            <a:extLst>
              <a:ext uri="{FF2B5EF4-FFF2-40B4-BE49-F238E27FC236}">
                <a16:creationId xmlns:a16="http://schemas.microsoft.com/office/drawing/2014/main" id="{0C7E4483-4A41-9164-EECA-4B7EA68944C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3136" t="3612" r="26091" b="45429"/>
          <a:stretch/>
        </p:blipFill>
        <p:spPr>
          <a:xfrm>
            <a:off x="2172540" y="3309204"/>
            <a:ext cx="1110156" cy="15607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6BE5F-AC3C-2C02-DA02-5317AC5CF655}"/>
              </a:ext>
            </a:extLst>
          </p:cNvPr>
          <p:cNvSpPr txBox="1"/>
          <p:nvPr/>
        </p:nvSpPr>
        <p:spPr>
          <a:xfrm>
            <a:off x="3580596" y="3581744"/>
            <a:ext cx="5102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ratio of soluble to insoluble </a:t>
            </a:r>
            <a:r>
              <a:rPr lang="en-US" sz="2000" dirty="0" err="1"/>
              <a:t>pTau</a:t>
            </a:r>
            <a:r>
              <a:rPr lang="en-US" sz="2000" dirty="0"/>
              <a:t> in grey matter appears to be correlated with disease progression (Braak stage)!</a:t>
            </a:r>
          </a:p>
        </p:txBody>
      </p:sp>
      <p:sp>
        <p:nvSpPr>
          <p:cNvPr id="9" name="AutoShape 2" descr="Output image">
            <a:extLst>
              <a:ext uri="{FF2B5EF4-FFF2-40B4-BE49-F238E27FC236}">
                <a16:creationId xmlns:a16="http://schemas.microsoft.com/office/drawing/2014/main" id="{18AE7B2D-E3BE-D320-9D21-9C23BB9272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B8626-1DD5-0D4E-D9B2-B5965AD720FF}"/>
              </a:ext>
            </a:extLst>
          </p:cNvPr>
          <p:cNvGrpSpPr>
            <a:grpSpLocks noChangeAspect="1"/>
          </p:cNvGrpSpPr>
          <p:nvPr/>
        </p:nvGrpSpPr>
        <p:grpSpPr>
          <a:xfrm>
            <a:off x="3968496" y="801460"/>
            <a:ext cx="3611880" cy="2615692"/>
            <a:chOff x="3231698" y="356616"/>
            <a:chExt cx="3740607" cy="27089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FA37F2-159C-2ABC-5A0D-C541BE2F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698" y="356616"/>
              <a:ext cx="3740607" cy="27089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1D8E9A-CC09-B599-0327-F4E252457B92}"/>
                </a:ext>
              </a:extLst>
            </p:cNvPr>
            <p:cNvSpPr/>
            <p:nvPr/>
          </p:nvSpPr>
          <p:spPr>
            <a:xfrm>
              <a:off x="3387365" y="395926"/>
              <a:ext cx="505905" cy="10997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C636EA06-26EB-9ADF-D3B4-7909E5E9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0" y="11604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1: Alzheimer’s Disease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F8B6C6C-0C8E-1E42-EFD0-0A3F9C668693}"/>
              </a:ext>
            </a:extLst>
          </p:cNvPr>
          <p:cNvSpPr/>
          <p:nvPr/>
        </p:nvSpPr>
        <p:spPr>
          <a:xfrm>
            <a:off x="3483864" y="3581744"/>
            <a:ext cx="4937760" cy="1099984"/>
          </a:xfrm>
          <a:prstGeom prst="wedgeRoundRectCallout">
            <a:avLst>
              <a:gd name="adj1" fmla="val -58611"/>
              <a:gd name="adj2" fmla="val -22291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69"/>
          <p:cNvSpPr txBox="1">
            <a:spLocks noGrp="1"/>
          </p:cNvSpPr>
          <p:nvPr>
            <p:ph type="title"/>
          </p:nvPr>
        </p:nvSpPr>
        <p:spPr>
          <a:xfrm>
            <a:off x="209000" y="22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anrope"/>
                <a:ea typeface="Manrope"/>
                <a:cs typeface="Manrope"/>
                <a:sym typeface="Manrope"/>
              </a:rPr>
              <a:t>1. Asta </a:t>
            </a:r>
            <a:r>
              <a:rPr lang="en" sz="40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Paper-finding</a:t>
            </a:r>
            <a:endParaRPr sz="40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0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33" name="Google Shape;1233;p169"/>
          <p:cNvSpPr txBox="1"/>
          <p:nvPr/>
        </p:nvSpPr>
        <p:spPr>
          <a:xfrm>
            <a:off x="187300" y="1223225"/>
            <a:ext cx="39534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Search for papers based on: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○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Semantic criteria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○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Metadata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○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nickname (“the olmo paper”)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Shows evidence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3235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rgbClr val="0A3235"/>
                </a:solidFill>
                <a:latin typeface="Manrope"/>
                <a:ea typeface="Manrope"/>
                <a:cs typeface="Manrope"/>
                <a:sym typeface="Manrope"/>
              </a:rPr>
              <a:t>Allows follow-ups</a:t>
            </a:r>
            <a:endParaRPr sz="1500">
              <a:solidFill>
                <a:srgbClr val="0A3235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66A80-9047-116E-F45D-EF1A3E08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70" y="1407062"/>
            <a:ext cx="4988930" cy="3118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per-finder-speeded">
            <a:hlinkClick r:id="" action="ppaction://media"/>
            <a:extLst>
              <a:ext uri="{FF2B5EF4-FFF2-40B4-BE49-F238E27FC236}">
                <a16:creationId xmlns:a16="http://schemas.microsoft.com/office/drawing/2014/main" id="{61D8BCE8-3C1D-6A26-CD21-E4FBEADF8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7356"/>
            <a:ext cx="9144000" cy="42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2_Theme">
  <a:themeElements>
    <a:clrScheme name="Simple Light">
      <a:dk1>
        <a:srgbClr val="0A3235"/>
      </a:dk1>
      <a:lt1>
        <a:srgbClr val="FAF2E9"/>
      </a:lt1>
      <a:dk2>
        <a:srgbClr val="F0529C"/>
      </a:dk2>
      <a:lt2>
        <a:srgbClr val="105257"/>
      </a:lt2>
      <a:accent1>
        <a:srgbClr val="B11BE8"/>
      </a:accent1>
      <a:accent2>
        <a:srgbClr val="0FCB8C"/>
      </a:accent2>
      <a:accent3>
        <a:srgbClr val="2A88EF"/>
      </a:accent3>
      <a:accent4>
        <a:srgbClr val="FFA31C"/>
      </a:accent4>
      <a:accent5>
        <a:srgbClr val="FF6F6E"/>
      </a:accent5>
      <a:accent6>
        <a:srgbClr val="549C35"/>
      </a:accent6>
      <a:hlink>
        <a:srgbClr val="0F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952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i2_Theme">
  <a:themeElements>
    <a:clrScheme name="Simple Light">
      <a:dk1>
        <a:srgbClr val="0A3235"/>
      </a:dk1>
      <a:lt1>
        <a:srgbClr val="FAF2E9"/>
      </a:lt1>
      <a:dk2>
        <a:srgbClr val="F0529C"/>
      </a:dk2>
      <a:lt2>
        <a:srgbClr val="105257"/>
      </a:lt2>
      <a:accent1>
        <a:srgbClr val="B11BE8"/>
      </a:accent1>
      <a:accent2>
        <a:srgbClr val="0FCB8C"/>
      </a:accent2>
      <a:accent3>
        <a:srgbClr val="2A88EF"/>
      </a:accent3>
      <a:accent4>
        <a:srgbClr val="FFA31C"/>
      </a:accent4>
      <a:accent5>
        <a:srgbClr val="FF6F6E"/>
      </a:accent5>
      <a:accent6>
        <a:srgbClr val="549C35"/>
      </a:accent6>
      <a:hlink>
        <a:srgbClr val="0F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11328</TotalTime>
  <Words>3127</Words>
  <Application>Microsoft Office PowerPoint</Application>
  <PresentationFormat>On-screen Show (16:9)</PresentationFormat>
  <Paragraphs>653</Paragraphs>
  <Slides>57</Slides>
  <Notes>28</Notes>
  <HiddenSlides>6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Lato Black</vt:lpstr>
      <vt:lpstr>Manrope</vt:lpstr>
      <vt:lpstr>Courier New</vt:lpstr>
      <vt:lpstr>Roboto Mono</vt:lpstr>
      <vt:lpstr>Impact</vt:lpstr>
      <vt:lpstr>Arial</vt:lpstr>
      <vt:lpstr>Manrope SemiBold</vt:lpstr>
      <vt:lpstr>Comic Sans MS</vt:lpstr>
      <vt:lpstr>Lato</vt:lpstr>
      <vt:lpstr>Ai2_Theme</vt:lpstr>
      <vt:lpstr>1_Ai2_Theme</vt:lpstr>
      <vt:lpstr>From Research Tools to  Long-Horizon AI-Assisted Science  Peter Clark peterc@allenai.org</vt:lpstr>
      <vt:lpstr>PowerPoint Presentation</vt:lpstr>
      <vt:lpstr>Outline</vt:lpstr>
      <vt:lpstr>ASTA: An AI Research Assistant that…</vt:lpstr>
      <vt:lpstr>Supports Humans with all Phases of  Research… </vt:lpstr>
      <vt:lpstr>PowerPoint Presentation</vt:lpstr>
      <vt:lpstr>Scenario 1: Alzheimer’s Disease</vt:lpstr>
      <vt:lpstr>1. Asta Paper-finding </vt:lpstr>
      <vt:lpstr>PowerPoint Presentation</vt:lpstr>
      <vt:lpstr>PowerPoint Presentation</vt:lpstr>
      <vt:lpstr>2. Asta Summarize Literature </vt:lpstr>
      <vt:lpstr>PowerPoint Presentation</vt:lpstr>
      <vt:lpstr>3. Asta Analyze Data</vt:lpstr>
      <vt:lpstr>Scenario 2: Immunology</vt:lpstr>
      <vt:lpstr>PowerPoint Presentation</vt:lpstr>
      <vt:lpstr>PowerPoint Presentation</vt:lpstr>
      <vt:lpstr>Outline</vt:lpstr>
      <vt:lpstr>4. Asta End-To-End Experimentation</vt:lpstr>
      <vt:lpstr>PowerPoint Presentation</vt:lpstr>
      <vt:lpstr>PowerPoint Presentation</vt:lpstr>
      <vt:lpstr>PowerPoint Presentation</vt:lpstr>
      <vt:lpstr>Scenario 3: Computer Science</vt:lpstr>
      <vt:lpstr>Interactive: “How good is OLMo at math?”</vt:lpstr>
      <vt:lpstr>Interactive: “How good is OLMo at math?”</vt:lpstr>
      <vt:lpstr>Autonomous</vt:lpstr>
      <vt:lpstr>Panda: An Autonomous Agent</vt:lpstr>
      <vt:lpstr>Panda: An Autonomous Agent</vt:lpstr>
      <vt:lpstr>PowerPoint Presentation</vt:lpstr>
      <vt:lpstr>PowerPoint Presentation</vt:lpstr>
      <vt:lpstr>PowerPoint Presentation</vt:lpstr>
      <vt:lpstr>Neuroscience Example</vt:lpstr>
      <vt:lpstr>Neuroscience Example</vt:lpstr>
      <vt:lpstr>Outline</vt:lpstr>
      <vt:lpstr>More Realistic Picture</vt:lpstr>
      <vt:lpstr>PowerPoint Presentation</vt:lpstr>
      <vt:lpstr>PowerPoint Presentation</vt:lpstr>
      <vt:lpstr>Categories of Outer-Loop System</vt:lpstr>
      <vt:lpstr>Asta AutoDiscovery</vt:lpstr>
      <vt:lpstr>Asta AutoDiscovery: Alzheimer’s Data</vt:lpstr>
      <vt:lpstr>Asta AutoDiscovery</vt:lpstr>
      <vt:lpstr>Asta AutoDiscovery</vt:lpstr>
      <vt:lpstr>Asta AutoDiscovery</vt:lpstr>
      <vt:lpstr>Categories of Outer-Loop System</vt:lpstr>
      <vt:lpstr>More Realistic Picture</vt:lpstr>
      <vt:lpstr>Open-Ended Search: AutoPanda</vt:lpstr>
      <vt:lpstr>Open-Ended Search: What goes Wrong?</vt:lpstr>
      <vt:lpstr>Open-Ended Search:  The Overnight Agent</vt:lpstr>
      <vt:lpstr>Day 1</vt:lpstr>
      <vt:lpstr>PowerPoint Presentation</vt:lpstr>
      <vt:lpstr>Day 1</vt:lpstr>
      <vt:lpstr>PowerPoint Presentation</vt:lpstr>
      <vt:lpstr>Day 2</vt:lpstr>
      <vt:lpstr>PowerPoint Presentation</vt:lpstr>
      <vt:lpstr>Day 5</vt:lpstr>
      <vt:lpstr>Open-Ended Search: The Main Points</vt:lpstr>
      <vt:lpstr>Memory for Long-Horizon Research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peterc</dc:creator>
  <cp:lastModifiedBy>Peter Clark</cp:lastModifiedBy>
  <cp:revision>176</cp:revision>
  <dcterms:modified xsi:type="dcterms:W3CDTF">2026-01-25T23:36:38Z</dcterms:modified>
</cp:coreProperties>
</file>